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handoutMasterIdLst>
    <p:handoutMasterId r:id="rId52"/>
  </p:handoutMasterIdLst>
  <p:sldIdLst>
    <p:sldId id="256" r:id="rId2"/>
    <p:sldId id="304" r:id="rId3"/>
    <p:sldId id="324" r:id="rId4"/>
    <p:sldId id="318" r:id="rId5"/>
    <p:sldId id="319" r:id="rId6"/>
    <p:sldId id="320" r:id="rId7"/>
    <p:sldId id="394" r:id="rId8"/>
    <p:sldId id="365" r:id="rId9"/>
    <p:sldId id="395" r:id="rId10"/>
    <p:sldId id="396" r:id="rId11"/>
    <p:sldId id="397" r:id="rId12"/>
    <p:sldId id="398" r:id="rId13"/>
    <p:sldId id="399" r:id="rId14"/>
    <p:sldId id="326" r:id="rId15"/>
    <p:sldId id="329" r:id="rId16"/>
    <p:sldId id="330" r:id="rId17"/>
    <p:sldId id="331" r:id="rId18"/>
    <p:sldId id="332" r:id="rId19"/>
    <p:sldId id="333" r:id="rId20"/>
    <p:sldId id="334" r:id="rId21"/>
    <p:sldId id="327" r:id="rId22"/>
    <p:sldId id="325" r:id="rId23"/>
    <p:sldId id="335" r:id="rId24"/>
    <p:sldId id="336" r:id="rId25"/>
    <p:sldId id="338" r:id="rId26"/>
    <p:sldId id="339" r:id="rId27"/>
    <p:sldId id="340" r:id="rId28"/>
    <p:sldId id="341" r:id="rId29"/>
    <p:sldId id="342" r:id="rId30"/>
    <p:sldId id="337" r:id="rId31"/>
    <p:sldId id="343" r:id="rId32"/>
    <p:sldId id="344" r:id="rId33"/>
    <p:sldId id="345" r:id="rId34"/>
    <p:sldId id="346" r:id="rId35"/>
    <p:sldId id="347" r:id="rId36"/>
    <p:sldId id="348" r:id="rId37"/>
    <p:sldId id="349" r:id="rId38"/>
    <p:sldId id="350" r:id="rId39"/>
    <p:sldId id="351" r:id="rId40"/>
    <p:sldId id="352" r:id="rId41"/>
    <p:sldId id="353" r:id="rId42"/>
    <p:sldId id="354" r:id="rId43"/>
    <p:sldId id="355" r:id="rId44"/>
    <p:sldId id="356" r:id="rId45"/>
    <p:sldId id="357" r:id="rId46"/>
    <p:sldId id="358" r:id="rId47"/>
    <p:sldId id="400" r:id="rId48"/>
    <p:sldId id="401" r:id="rId49"/>
    <p:sldId id="317"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64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F5CF07-7506-40E3-865A-5E8FAC0D5B3E}" type="datetimeFigureOut">
              <a:rPr lang="en-US" smtClean="0"/>
              <a:pPr/>
              <a:t>11/5/2013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7B8FAD-D024-4636-90F5-990D09F2DB42}" type="slidenum">
              <a:rPr lang="en-GB" smtClean="0"/>
              <a:pPr/>
              <a:t>‹#›</a:t>
            </a:fld>
            <a:endParaRPr lang="en-GB"/>
          </a:p>
        </p:txBody>
      </p:sp>
    </p:spTree>
    <p:extLst>
      <p:ext uri="{BB962C8B-B14F-4D97-AF65-F5344CB8AC3E}">
        <p14:creationId xmlns:p14="http://schemas.microsoft.com/office/powerpoint/2010/main" val="2226646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7DD94A-AB3D-4A49-98E6-D3CB6785CA91}" type="datetimeFigureOut">
              <a:rPr lang="en-US" smtClean="0"/>
              <a:pPr/>
              <a:t>11/5/2013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B41925-D7CE-4B0A-9BFD-F834B658A06D}" type="slidenum">
              <a:rPr lang="en-GB" smtClean="0"/>
              <a:pPr/>
              <a:t>‹#›</a:t>
            </a:fld>
            <a:endParaRPr lang="en-GB"/>
          </a:p>
        </p:txBody>
      </p:sp>
    </p:spTree>
    <p:extLst>
      <p:ext uri="{BB962C8B-B14F-4D97-AF65-F5344CB8AC3E}">
        <p14:creationId xmlns:p14="http://schemas.microsoft.com/office/powerpoint/2010/main" val="946643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EB41925-D7CE-4B0A-9BFD-F834B658A06D}" type="slidenum">
              <a:rPr lang="en-GB" smtClean="0"/>
              <a:pPr/>
              <a:t>1</a:t>
            </a:fld>
            <a:endParaRPr lang="en-GB"/>
          </a:p>
        </p:txBody>
      </p:sp>
    </p:spTree>
    <p:extLst>
      <p:ext uri="{BB962C8B-B14F-4D97-AF65-F5344CB8AC3E}">
        <p14:creationId xmlns:p14="http://schemas.microsoft.com/office/powerpoint/2010/main" val="2016665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a:t>
            </a:r>
            <a:r>
              <a:rPr lang="en-GB" baseline="0" dirty="0" smtClean="0"/>
              <a:t> are going to learn the C# constructions that make these behaviours possible. </a:t>
            </a:r>
          </a:p>
          <a:p>
            <a:r>
              <a:rPr lang="en-GB" baseline="0" dirty="0" smtClean="0"/>
              <a:t>Make the point that there are several different ways of doing these things, but in reality you only actually need one. </a:t>
            </a:r>
          </a:p>
          <a:p>
            <a:r>
              <a:rPr lang="en-GB" baseline="0" dirty="0" smtClean="0"/>
              <a:t>The rest are just provided to make life easier for the programmer.</a:t>
            </a:r>
          </a:p>
          <a:p>
            <a:r>
              <a:rPr lang="en-GB" baseline="0" dirty="0" smtClean="0"/>
              <a:t>You can give an example of each action:</a:t>
            </a:r>
          </a:p>
          <a:p>
            <a:endParaRPr lang="en-GB" baseline="0" dirty="0" smtClean="0"/>
          </a:p>
          <a:p>
            <a:r>
              <a:rPr lang="en-GB" baseline="0" dirty="0" smtClean="0"/>
              <a:t>Straight line -&gt; double glazing code where we work out an answer and write it</a:t>
            </a:r>
          </a:p>
          <a:p>
            <a:r>
              <a:rPr lang="en-GB" baseline="0" dirty="0" smtClean="0"/>
              <a:t>Decision -&gt; where we refuse to let someone see a film because they are too young</a:t>
            </a:r>
          </a:p>
          <a:p>
            <a:r>
              <a:rPr lang="en-GB" baseline="0" dirty="0" smtClean="0"/>
              <a:t>Loop -&gt; where we repeatedly read a number until the user enters one which is in the required range.</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24</a:t>
            </a:fld>
            <a:endParaRPr lang="en-GB"/>
          </a:p>
        </p:txBody>
      </p:sp>
    </p:spTree>
    <p:extLst>
      <p:ext uri="{BB962C8B-B14F-4D97-AF65-F5344CB8AC3E}">
        <p14:creationId xmlns:p14="http://schemas.microsoft.com/office/powerpoint/2010/main" val="3244964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customer has told us the range of values</a:t>
            </a:r>
            <a:r>
              <a:rPr lang="en-GB" baseline="0" dirty="0" smtClean="0"/>
              <a:t> that are allowed in the program.</a:t>
            </a:r>
          </a:p>
          <a:p>
            <a:r>
              <a:rPr lang="en-GB" baseline="0" dirty="0" smtClean="0"/>
              <a:t>It makes sense to put these into the program code as a comment, so that people can understand why we are doing what we are doing.</a:t>
            </a:r>
          </a:p>
          <a:p>
            <a:r>
              <a:rPr lang="en-GB" baseline="0" dirty="0" smtClean="0"/>
              <a:t>Make the point that if we can get the customer to sign up to this, and our program enforces these limits correctly, we are never going to get sued if the customer orders the wrong amount of glass or wood based on output from our program.</a:t>
            </a:r>
          </a:p>
          <a:p>
            <a:r>
              <a:rPr lang="en-GB" baseline="0" dirty="0" smtClean="0"/>
              <a:t>Without such a signup we could be in danger of getting into trouble with this one.</a:t>
            </a:r>
          </a:p>
          <a:p>
            <a:r>
              <a:rPr lang="en-GB" baseline="0" dirty="0" smtClean="0"/>
              <a:t>The program we write should include conditional code that will decide when these values are invalid.</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29</a:t>
            </a:fld>
            <a:endParaRPr lang="en-GB"/>
          </a:p>
        </p:txBody>
      </p:sp>
    </p:spTree>
    <p:extLst>
      <p:ext uri="{BB962C8B-B14F-4D97-AF65-F5344CB8AC3E}">
        <p14:creationId xmlns:p14="http://schemas.microsoft.com/office/powerpoint/2010/main" val="3970163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Make the point that if we</a:t>
            </a:r>
            <a:r>
              <a:rPr lang="en-GB" baseline="0" dirty="0" smtClean="0"/>
              <a:t> sell a program, and it fails to work or, worse, costs the customer money in some way, we are wide open all kinds of legal nastiness. </a:t>
            </a:r>
          </a:p>
          <a:p>
            <a:r>
              <a:rPr lang="en-GB" baseline="0" dirty="0" smtClean="0"/>
              <a:t>For this reason we should try to make our code “unbreakable”.</a:t>
            </a:r>
          </a:p>
          <a:p>
            <a:r>
              <a:rPr lang="en-GB" baseline="0" dirty="0" smtClean="0"/>
              <a:t>Conditions are a great way to do this, as they can make a program react sensibly to incoming data and prevent it from failing in a bad way.</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30</a:t>
            </a:fld>
            <a:endParaRPr lang="en-GB"/>
          </a:p>
        </p:txBody>
      </p:sp>
    </p:spTree>
    <p:extLst>
      <p:ext uri="{BB962C8B-B14F-4D97-AF65-F5344CB8AC3E}">
        <p14:creationId xmlns:p14="http://schemas.microsoft.com/office/powerpoint/2010/main" val="4046156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is the general form. Remind everyone that we know about </a:t>
            </a:r>
            <a:r>
              <a:rPr lang="en-GB" baseline="0" dirty="0" err="1" smtClean="0"/>
              <a:t>boolean</a:t>
            </a:r>
            <a:r>
              <a:rPr lang="en-GB" baseline="0" dirty="0" smtClean="0"/>
              <a:t> values, we covered them when we talked about the </a:t>
            </a:r>
            <a:r>
              <a:rPr lang="en-GB" baseline="0" dirty="0" err="1" smtClean="0"/>
              <a:t>bool</a:t>
            </a:r>
            <a:r>
              <a:rPr lang="en-GB" baseline="0" dirty="0" smtClean="0"/>
              <a:t> type earlier.</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31</a:t>
            </a:fld>
            <a:endParaRPr lang="en-GB"/>
          </a:p>
        </p:txBody>
      </p:sp>
    </p:spTree>
    <p:extLst>
      <p:ext uri="{BB962C8B-B14F-4D97-AF65-F5344CB8AC3E}">
        <p14:creationId xmlns:p14="http://schemas.microsoft.com/office/powerpoint/2010/main" val="1244935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Remind everyone that we are not really learning a lot new here.</a:t>
            </a:r>
          </a:p>
          <a:p>
            <a:r>
              <a:rPr lang="en-GB" dirty="0" smtClean="0"/>
              <a:t>We are familiar with expressions that do sums and produce numbers.</a:t>
            </a:r>
          </a:p>
          <a:p>
            <a:r>
              <a:rPr lang="en-GB" dirty="0" smtClean="0"/>
              <a:t>Now we</a:t>
            </a:r>
            <a:r>
              <a:rPr lang="en-GB" baseline="0" dirty="0" smtClean="0"/>
              <a:t> are combining operands using operators to produce result values which are true or false.</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32</a:t>
            </a:fld>
            <a:endParaRPr lang="en-GB"/>
          </a:p>
        </p:txBody>
      </p:sp>
    </p:spTree>
    <p:extLst>
      <p:ext uri="{BB962C8B-B14F-4D97-AF65-F5344CB8AC3E}">
        <p14:creationId xmlns:p14="http://schemas.microsoft.com/office/powerpoint/2010/main" val="1987435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the general form</a:t>
            </a:r>
            <a:r>
              <a:rPr lang="en-GB" baseline="0" dirty="0" smtClean="0"/>
              <a:t> mapped onto a specific situation, making sure that the height is not too high.</a:t>
            </a:r>
          </a:p>
          <a:p>
            <a:r>
              <a:rPr lang="en-GB" baseline="0" dirty="0" smtClean="0"/>
              <a:t>Note that heights that are too low (less than 0.5 metres according to our metadata) are not tested here. We would have to add another condition.</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33</a:t>
            </a:fld>
            <a:endParaRPr lang="en-GB"/>
          </a:p>
        </p:txBody>
      </p:sp>
    </p:spTree>
    <p:extLst>
      <p:ext uri="{BB962C8B-B14F-4D97-AF65-F5344CB8AC3E}">
        <p14:creationId xmlns:p14="http://schemas.microsoft.com/office/powerpoint/2010/main" val="1242728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Make the point that although you only need to give an else when you want to</a:t>
            </a:r>
            <a:r>
              <a:rPr lang="en-GB" baseline="0" dirty="0" smtClean="0"/>
              <a:t>, you should remember that else exists. </a:t>
            </a:r>
          </a:p>
          <a:p>
            <a:r>
              <a:rPr lang="en-GB" baseline="0" dirty="0" smtClean="0"/>
              <a:t>In other words you don’t have to add a test “the other way”, remember that you can just add an else.</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34</a:t>
            </a:fld>
            <a:endParaRPr lang="en-GB"/>
          </a:p>
        </p:txBody>
      </p:sp>
    </p:spTree>
    <p:extLst>
      <p:ext uri="{BB962C8B-B14F-4D97-AF65-F5344CB8AC3E}">
        <p14:creationId xmlns:p14="http://schemas.microsoft.com/office/powerpoint/2010/main" val="3216387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slightly different from previous operators, which</a:t>
            </a:r>
            <a:r>
              <a:rPr lang="en-GB" baseline="0" dirty="0" smtClean="0"/>
              <a:t> return a result of the same type as the operands.</a:t>
            </a:r>
          </a:p>
          <a:p>
            <a:r>
              <a:rPr lang="en-GB" baseline="0" dirty="0" smtClean="0"/>
              <a:t>In the case of relational operators they work on one type (numeric) and return a result of another (</a:t>
            </a:r>
            <a:r>
              <a:rPr lang="en-GB" baseline="0" dirty="0" err="1" smtClean="0"/>
              <a:t>boolean</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35</a:t>
            </a:fld>
            <a:endParaRPr lang="en-GB"/>
          </a:p>
        </p:txBody>
      </p:sp>
    </p:spTree>
    <p:extLst>
      <p:ext uri="{BB962C8B-B14F-4D97-AF65-F5344CB8AC3E}">
        <p14:creationId xmlns:p14="http://schemas.microsoft.com/office/powerpoint/2010/main" val="3942130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a:t>
            </a:r>
            <a:r>
              <a:rPr lang="en-GB" baseline="0" dirty="0" smtClean="0"/>
              <a:t> is very important that we make it clear that the equality operator has two = characters. </a:t>
            </a:r>
          </a:p>
          <a:p>
            <a:r>
              <a:rPr lang="en-GB" baseline="0" dirty="0" smtClean="0"/>
              <a:t>This is a common source of C# compilation errors.</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36</a:t>
            </a:fld>
            <a:endParaRPr lang="en-GB"/>
          </a:p>
        </p:txBody>
      </p:sp>
    </p:spTree>
    <p:extLst>
      <p:ext uri="{BB962C8B-B14F-4D97-AF65-F5344CB8AC3E}">
        <p14:creationId xmlns:p14="http://schemas.microsoft.com/office/powerpoint/2010/main" val="1939702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point is worth making.</a:t>
            </a:r>
          </a:p>
          <a:p>
            <a:r>
              <a:rPr lang="en-GB" baseline="0" dirty="0" smtClean="0"/>
              <a:t>We have already seen that floating point values are not held exactly. </a:t>
            </a:r>
          </a:p>
          <a:p>
            <a:r>
              <a:rPr lang="en-GB" baseline="0" dirty="0" smtClean="0"/>
              <a:t>This means that comparing them for equality is a dangerous thing to do.</a:t>
            </a:r>
          </a:p>
          <a:p>
            <a:r>
              <a:rPr lang="en-GB" baseline="0" dirty="0" smtClean="0"/>
              <a:t>If you really want to do this you must decide on some tolerance and then check to see if the difference between the two values is greater than this.</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37</a:t>
            </a:fld>
            <a:endParaRPr lang="en-GB"/>
          </a:p>
        </p:txBody>
      </p:sp>
    </p:spTree>
    <p:extLst>
      <p:ext uri="{BB962C8B-B14F-4D97-AF65-F5344CB8AC3E}">
        <p14:creationId xmlns:p14="http://schemas.microsoft.com/office/powerpoint/2010/main" val="41457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EB41925-D7CE-4B0A-9BFD-F834B658A06D}" type="slidenum">
              <a:rPr lang="en-GB" smtClean="0"/>
              <a:pPr/>
              <a:t>4</a:t>
            </a:fld>
            <a:endParaRPr lang="en-GB"/>
          </a:p>
        </p:txBody>
      </p:sp>
    </p:spTree>
    <p:extLst>
      <p:ext uri="{BB962C8B-B14F-4D97-AF65-F5344CB8AC3E}">
        <p14:creationId xmlns:p14="http://schemas.microsoft.com/office/powerpoint/2010/main" val="16051300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Strings can be compared for equality too.</a:t>
            </a:r>
          </a:p>
          <a:p>
            <a:r>
              <a:rPr lang="en-GB" dirty="0" smtClean="0"/>
              <a:t>Make the point that this is case sensitive.</a:t>
            </a:r>
            <a:r>
              <a:rPr lang="en-GB" baseline="0" dirty="0" smtClean="0"/>
              <a:t> </a:t>
            </a:r>
          </a:p>
          <a:p>
            <a:r>
              <a:rPr lang="en-GB" baseline="0" dirty="0" smtClean="0"/>
              <a:t>We will look at things like </a:t>
            </a:r>
            <a:r>
              <a:rPr lang="en-GB" baseline="0" dirty="0" err="1" smtClean="0"/>
              <a:t>ToUpper</a:t>
            </a:r>
            <a:r>
              <a:rPr lang="en-GB" baseline="0" dirty="0" smtClean="0"/>
              <a:t> later, which we can use to get around this problem.</a:t>
            </a:r>
          </a:p>
        </p:txBody>
      </p:sp>
      <p:sp>
        <p:nvSpPr>
          <p:cNvPr id="4" name="Slide Number Placeholder 3"/>
          <p:cNvSpPr>
            <a:spLocks noGrp="1"/>
          </p:cNvSpPr>
          <p:nvPr>
            <p:ph type="sldNum" sz="quarter" idx="10"/>
          </p:nvPr>
        </p:nvSpPr>
        <p:spPr/>
        <p:txBody>
          <a:bodyPr/>
          <a:lstStyle/>
          <a:p>
            <a:fld id="{EEB41925-D7CE-4B0A-9BFD-F834B658A06D}" type="slidenum">
              <a:rPr lang="en-GB" smtClean="0"/>
              <a:pPr/>
              <a:t>38</a:t>
            </a:fld>
            <a:endParaRPr lang="en-GB"/>
          </a:p>
        </p:txBody>
      </p:sp>
    </p:spTree>
    <p:extLst>
      <p:ext uri="{BB962C8B-B14F-4D97-AF65-F5344CB8AC3E}">
        <p14:creationId xmlns:p14="http://schemas.microsoft.com/office/powerpoint/2010/main" val="3951518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Make the point that this is just</a:t>
            </a:r>
            <a:r>
              <a:rPr lang="en-GB" baseline="0" dirty="0" smtClean="0"/>
              <a:t> here to make programs easier to write, we don’t need it really because we could just change the logic always use == if we had to.</a:t>
            </a:r>
          </a:p>
        </p:txBody>
      </p:sp>
      <p:sp>
        <p:nvSpPr>
          <p:cNvPr id="4" name="Slide Number Placeholder 3"/>
          <p:cNvSpPr>
            <a:spLocks noGrp="1"/>
          </p:cNvSpPr>
          <p:nvPr>
            <p:ph type="sldNum" sz="quarter" idx="10"/>
          </p:nvPr>
        </p:nvSpPr>
        <p:spPr/>
        <p:txBody>
          <a:bodyPr/>
          <a:lstStyle/>
          <a:p>
            <a:fld id="{EEB41925-D7CE-4B0A-9BFD-F834B658A06D}" type="slidenum">
              <a:rPr lang="en-GB" smtClean="0"/>
              <a:pPr/>
              <a:t>39</a:t>
            </a:fld>
            <a:endParaRPr lang="en-GB"/>
          </a:p>
        </p:txBody>
      </p:sp>
    </p:spTree>
    <p:extLst>
      <p:ext uri="{BB962C8B-B14F-4D97-AF65-F5344CB8AC3E}">
        <p14:creationId xmlns:p14="http://schemas.microsoft.com/office/powerpoint/2010/main" val="568548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have seen one relational</a:t>
            </a:r>
            <a:r>
              <a:rPr lang="en-GB" baseline="0" dirty="0" smtClean="0"/>
              <a:t> operator already, this puts the two in context.</a:t>
            </a:r>
          </a:p>
          <a:p>
            <a:r>
              <a:rPr lang="en-GB" baseline="0" dirty="0" smtClean="0"/>
              <a:t>Remind everyone that when the operands are equal this means that one is not less than the other, and so the condition will fail.</a:t>
            </a:r>
          </a:p>
        </p:txBody>
      </p:sp>
      <p:sp>
        <p:nvSpPr>
          <p:cNvPr id="4" name="Slide Number Placeholder 3"/>
          <p:cNvSpPr>
            <a:spLocks noGrp="1"/>
          </p:cNvSpPr>
          <p:nvPr>
            <p:ph type="sldNum" sz="quarter" idx="10"/>
          </p:nvPr>
        </p:nvSpPr>
        <p:spPr/>
        <p:txBody>
          <a:bodyPr/>
          <a:lstStyle/>
          <a:p>
            <a:fld id="{EEB41925-D7CE-4B0A-9BFD-F834B658A06D}" type="slidenum">
              <a:rPr lang="en-GB" smtClean="0"/>
              <a:pPr/>
              <a:t>40</a:t>
            </a:fld>
            <a:endParaRPr lang="en-GB"/>
          </a:p>
        </p:txBody>
      </p:sp>
    </p:spTree>
    <p:extLst>
      <p:ext uri="{BB962C8B-B14F-4D97-AF65-F5344CB8AC3E}">
        <p14:creationId xmlns:p14="http://schemas.microsoft.com/office/powerpoint/2010/main" val="4064863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These operators</a:t>
            </a:r>
            <a:r>
              <a:rPr lang="en-GB" baseline="0" dirty="0" smtClean="0"/>
              <a:t> are made up of multiple characters, but this is not really anything new.</a:t>
            </a:r>
          </a:p>
          <a:p>
            <a:r>
              <a:rPr lang="en-GB" baseline="0" dirty="0" smtClean="0"/>
              <a:t>However, make the point that they are useful if you want to invert a &lt; or &gt; comparison.</a:t>
            </a:r>
          </a:p>
        </p:txBody>
      </p:sp>
      <p:sp>
        <p:nvSpPr>
          <p:cNvPr id="4" name="Slide Number Placeholder 3"/>
          <p:cNvSpPr>
            <a:spLocks noGrp="1"/>
          </p:cNvSpPr>
          <p:nvPr>
            <p:ph type="sldNum" sz="quarter" idx="10"/>
          </p:nvPr>
        </p:nvSpPr>
        <p:spPr/>
        <p:txBody>
          <a:bodyPr/>
          <a:lstStyle/>
          <a:p>
            <a:fld id="{EEB41925-D7CE-4B0A-9BFD-F834B658A06D}" type="slidenum">
              <a:rPr lang="en-GB" smtClean="0"/>
              <a:pPr/>
              <a:t>41</a:t>
            </a:fld>
            <a:endParaRPr lang="en-GB"/>
          </a:p>
        </p:txBody>
      </p:sp>
    </p:spTree>
    <p:extLst>
      <p:ext uri="{BB962C8B-B14F-4D97-AF65-F5344CB8AC3E}">
        <p14:creationId xmlns:p14="http://schemas.microsoft.com/office/powerpoint/2010/main" val="3952526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how you invert </a:t>
            </a:r>
            <a:r>
              <a:rPr lang="en-GB" dirty="0" err="1" smtClean="0"/>
              <a:t>boolean</a:t>
            </a:r>
            <a:r>
              <a:rPr lang="en-GB" dirty="0" smtClean="0"/>
              <a:t> values. </a:t>
            </a:r>
          </a:p>
          <a:p>
            <a:r>
              <a:rPr lang="en-GB" baseline="0" dirty="0" smtClean="0"/>
              <a:t>Remind the class that they can use != as a reminder, although I’d prefer it if this was called !==.</a:t>
            </a:r>
          </a:p>
          <a:p>
            <a:endParaRPr lang="en-GB" baseline="0" dirty="0" smtClean="0"/>
          </a:p>
        </p:txBody>
      </p:sp>
      <p:sp>
        <p:nvSpPr>
          <p:cNvPr id="4" name="Slide Number Placeholder 3"/>
          <p:cNvSpPr>
            <a:spLocks noGrp="1"/>
          </p:cNvSpPr>
          <p:nvPr>
            <p:ph type="sldNum" sz="quarter" idx="10"/>
          </p:nvPr>
        </p:nvSpPr>
        <p:spPr/>
        <p:txBody>
          <a:bodyPr/>
          <a:lstStyle/>
          <a:p>
            <a:fld id="{EEB41925-D7CE-4B0A-9BFD-F834B658A06D}" type="slidenum">
              <a:rPr lang="en-GB" smtClean="0"/>
              <a:pPr/>
              <a:t>42</a:t>
            </a:fld>
            <a:endParaRPr lang="en-GB"/>
          </a:p>
        </p:txBody>
      </p:sp>
    </p:spTree>
    <p:extLst>
      <p:ext uri="{BB962C8B-B14F-4D97-AF65-F5344CB8AC3E}">
        <p14:creationId xmlns:p14="http://schemas.microsoft.com/office/powerpoint/2010/main" val="19631041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These</a:t>
            </a:r>
            <a:r>
              <a:rPr lang="en-GB" baseline="0" dirty="0" smtClean="0"/>
              <a:t> are logical operators. They work between logical operands and return logical results.</a:t>
            </a:r>
          </a:p>
          <a:p>
            <a:r>
              <a:rPr lang="en-GB" baseline="0" dirty="0" smtClean="0"/>
              <a:t>Note that I’m using the “fully evaluated” versions of these operators for simplicity.</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43</a:t>
            </a:fld>
            <a:endParaRPr lang="en-GB"/>
          </a:p>
        </p:txBody>
      </p:sp>
    </p:spTree>
    <p:extLst>
      <p:ext uri="{BB962C8B-B14F-4D97-AF65-F5344CB8AC3E}">
        <p14:creationId xmlns:p14="http://schemas.microsoft.com/office/powerpoint/2010/main" val="1440682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a complete</a:t>
            </a:r>
            <a:r>
              <a:rPr lang="en-GB" baseline="0" dirty="0" smtClean="0"/>
              <a:t> validation solution for the window height. </a:t>
            </a:r>
          </a:p>
          <a:p>
            <a:r>
              <a:rPr lang="en-GB" baseline="0" dirty="0" smtClean="0"/>
              <a:t>Make the point that a height value is wrong if it is too large </a:t>
            </a:r>
            <a:r>
              <a:rPr lang="en-GB" b="1" baseline="0" dirty="0" smtClean="0"/>
              <a:t>or</a:t>
            </a:r>
            <a:r>
              <a:rPr lang="en-GB" b="0" baseline="0" dirty="0" smtClean="0"/>
              <a:t> it is too small.</a:t>
            </a:r>
          </a:p>
          <a:p>
            <a:endParaRPr lang="en-GB" b="0" baseline="0" dirty="0" smtClean="0"/>
          </a:p>
          <a:p>
            <a:endParaRPr lang="en-GB" b="0" baseline="0" dirty="0" smtClean="0"/>
          </a:p>
        </p:txBody>
      </p:sp>
      <p:sp>
        <p:nvSpPr>
          <p:cNvPr id="4" name="Slide Number Placeholder 3"/>
          <p:cNvSpPr>
            <a:spLocks noGrp="1"/>
          </p:cNvSpPr>
          <p:nvPr>
            <p:ph type="sldNum" sz="quarter" idx="10"/>
          </p:nvPr>
        </p:nvSpPr>
        <p:spPr/>
        <p:txBody>
          <a:bodyPr/>
          <a:lstStyle/>
          <a:p>
            <a:fld id="{EEB41925-D7CE-4B0A-9BFD-F834B658A06D}" type="slidenum">
              <a:rPr lang="en-GB" smtClean="0"/>
              <a:pPr/>
              <a:t>44</a:t>
            </a:fld>
            <a:endParaRPr lang="en-GB"/>
          </a:p>
        </p:txBody>
      </p:sp>
    </p:spTree>
    <p:extLst>
      <p:ext uri="{BB962C8B-B14F-4D97-AF65-F5344CB8AC3E}">
        <p14:creationId xmlns:p14="http://schemas.microsoft.com/office/powerpoint/2010/main" val="30664732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is De Morgan’s theorem. </a:t>
            </a:r>
          </a:p>
          <a:p>
            <a:r>
              <a:rPr lang="en-GB" b="0" baseline="0" dirty="0" smtClean="0"/>
              <a:t>You can mention this if you like, but the most important thing really is to remind folks that the best way to find out if they have got this kind of thing wrong is to feed some numbers in by hand and see what the code would do.</a:t>
            </a:r>
          </a:p>
          <a:p>
            <a:r>
              <a:rPr lang="en-GB" b="0" baseline="0" dirty="0" smtClean="0"/>
              <a:t>The compiler will not help you with this one, and so you will not get any helpful warnings or errors from it. </a:t>
            </a:r>
          </a:p>
          <a:p>
            <a:r>
              <a:rPr lang="en-GB" b="0" baseline="0" dirty="0" smtClean="0"/>
              <a:t>Instead you will just get a program that doesn’t perform correct validation.</a:t>
            </a:r>
          </a:p>
          <a:p>
            <a:r>
              <a:rPr lang="en-GB" b="0" baseline="0" dirty="0" smtClean="0"/>
              <a:t>Remind everyone how important it is to test the program with invalid values, as well as valid ones. </a:t>
            </a:r>
          </a:p>
          <a:p>
            <a:r>
              <a:rPr lang="en-GB" b="0" baseline="0" dirty="0" smtClean="0"/>
              <a:t>Just because the program accepts valid ones does not mean that it will reject invalid ones.</a:t>
            </a:r>
          </a:p>
          <a:p>
            <a:endParaRPr lang="en-GB" b="0" baseline="0" dirty="0" smtClean="0"/>
          </a:p>
          <a:p>
            <a:endParaRPr lang="en-GB" b="0" baseline="0" dirty="0" smtClean="0"/>
          </a:p>
        </p:txBody>
      </p:sp>
      <p:sp>
        <p:nvSpPr>
          <p:cNvPr id="4" name="Slide Number Placeholder 3"/>
          <p:cNvSpPr>
            <a:spLocks noGrp="1"/>
          </p:cNvSpPr>
          <p:nvPr>
            <p:ph type="sldNum" sz="quarter" idx="10"/>
          </p:nvPr>
        </p:nvSpPr>
        <p:spPr/>
        <p:txBody>
          <a:bodyPr/>
          <a:lstStyle/>
          <a:p>
            <a:fld id="{EEB41925-D7CE-4B0A-9BFD-F834B658A06D}" type="slidenum">
              <a:rPr lang="en-GB" smtClean="0"/>
              <a:pPr/>
              <a:t>45</a:t>
            </a:fld>
            <a:endParaRPr lang="en-GB"/>
          </a:p>
        </p:txBody>
      </p:sp>
    </p:spTree>
    <p:extLst>
      <p:ext uri="{BB962C8B-B14F-4D97-AF65-F5344CB8AC3E}">
        <p14:creationId xmlns:p14="http://schemas.microsoft.com/office/powerpoint/2010/main" val="2601800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a:t>
            </a:r>
            <a:r>
              <a:rPr lang="en-GB" baseline="0" dirty="0" smtClean="0"/>
              <a:t> have covered blocks before, when we talked about the body of the Main method.</a:t>
            </a:r>
          </a:p>
          <a:p>
            <a:r>
              <a:rPr lang="en-GB" baseline="0" dirty="0" smtClean="0"/>
              <a:t>This is another situation in which they are used.</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46</a:t>
            </a:fld>
            <a:endParaRPr lang="en-GB"/>
          </a:p>
        </p:txBody>
      </p:sp>
    </p:spTree>
    <p:extLst>
      <p:ext uri="{BB962C8B-B14F-4D97-AF65-F5344CB8AC3E}">
        <p14:creationId xmlns:p14="http://schemas.microsoft.com/office/powerpoint/2010/main" val="12180012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a:t>
            </a:r>
            <a:r>
              <a:rPr lang="en-GB" baseline="0" dirty="0" smtClean="0"/>
              <a:t> have covered blocks before, when we talked about the body of the Main method.</a:t>
            </a:r>
          </a:p>
          <a:p>
            <a:r>
              <a:rPr lang="en-GB" baseline="0" dirty="0" smtClean="0"/>
              <a:t>This is another situation in which they are used.</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47</a:t>
            </a:fld>
            <a:endParaRPr lang="en-GB"/>
          </a:p>
        </p:txBody>
      </p:sp>
    </p:spTree>
    <p:extLst>
      <p:ext uri="{BB962C8B-B14F-4D97-AF65-F5344CB8AC3E}">
        <p14:creationId xmlns:p14="http://schemas.microsoft.com/office/powerpoint/2010/main" val="129707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EB41925-D7CE-4B0A-9BFD-F834B658A06D}" type="slidenum">
              <a:rPr lang="en-GB" smtClean="0"/>
              <a:pPr/>
              <a:t>14</a:t>
            </a:fld>
            <a:endParaRPr lang="en-GB"/>
          </a:p>
        </p:txBody>
      </p:sp>
    </p:spTree>
    <p:extLst>
      <p:ext uri="{BB962C8B-B14F-4D97-AF65-F5344CB8AC3E}">
        <p14:creationId xmlns:p14="http://schemas.microsoft.com/office/powerpoint/2010/main" val="1929670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is all just common sense, but nobody does it. I reinforce the point by using marks to drive the students to write good looking code. </a:t>
            </a:r>
          </a:p>
          <a:p>
            <a:r>
              <a:rPr lang="en-GB" baseline="0" dirty="0" smtClean="0"/>
              <a:t>Then, when they find the value in doing this they should continue to do this later.</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16</a:t>
            </a:fld>
            <a:endParaRPr lang="en-GB"/>
          </a:p>
        </p:txBody>
      </p:sp>
    </p:spTree>
    <p:extLst>
      <p:ext uri="{BB962C8B-B14F-4D97-AF65-F5344CB8AC3E}">
        <p14:creationId xmlns:p14="http://schemas.microsoft.com/office/powerpoint/2010/main" val="389813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a:t>
            </a:r>
            <a:r>
              <a:rPr lang="en-GB" baseline="0" dirty="0" smtClean="0"/>
              <a:t> make the point that I give marks away for sensible comments when looking at coursework.</a:t>
            </a:r>
          </a:p>
          <a:p>
            <a:r>
              <a:rPr lang="en-GB" baseline="0" dirty="0" smtClean="0"/>
              <a:t>If the comments aren’t there, the marks aren’t there either.</a:t>
            </a:r>
          </a:p>
          <a:p>
            <a:r>
              <a:rPr lang="en-GB" baseline="0" dirty="0" smtClean="0"/>
              <a:t>This is not the same as penalising people for missing out comments (a program that works will always pass the course), instead we are rewarding good practice.</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17</a:t>
            </a:fld>
            <a:endParaRPr lang="en-GB"/>
          </a:p>
        </p:txBody>
      </p:sp>
    </p:spTree>
    <p:extLst>
      <p:ext uri="{BB962C8B-B14F-4D97-AF65-F5344CB8AC3E}">
        <p14:creationId xmlns:p14="http://schemas.microsoft.com/office/powerpoint/2010/main" val="3422496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Make the point that comments are for people,</a:t>
            </a:r>
            <a:r>
              <a:rPr lang="en-GB" baseline="0" dirty="0" smtClean="0"/>
              <a:t> not the compiler</a:t>
            </a:r>
          </a:p>
          <a:p>
            <a:r>
              <a:rPr lang="en-GB" baseline="0" dirty="0" smtClean="0"/>
              <a:t>I’ll be putting them in green in the listings.</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18</a:t>
            </a:fld>
            <a:endParaRPr lang="en-GB"/>
          </a:p>
        </p:txBody>
      </p:sp>
    </p:spTree>
    <p:extLst>
      <p:ext uri="{BB962C8B-B14F-4D97-AF65-F5344CB8AC3E}">
        <p14:creationId xmlns:p14="http://schemas.microsoft.com/office/powerpoint/2010/main" val="3913732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These</a:t>
            </a:r>
            <a:r>
              <a:rPr lang="en-GB" baseline="0" dirty="0" smtClean="0"/>
              <a:t> comments provide a quick way of annotating a statement.</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19</a:t>
            </a:fld>
            <a:endParaRPr lang="en-GB"/>
          </a:p>
        </p:txBody>
      </p:sp>
    </p:spTree>
    <p:extLst>
      <p:ext uri="{BB962C8B-B14F-4D97-AF65-F5344CB8AC3E}">
        <p14:creationId xmlns:p14="http://schemas.microsoft.com/office/powerpoint/2010/main" val="2076718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Make the point that</a:t>
            </a:r>
            <a:r>
              <a:rPr lang="en-GB" baseline="0" dirty="0" smtClean="0"/>
              <a:t> comments should not be added for comments sake.</a:t>
            </a:r>
          </a:p>
          <a:p>
            <a:r>
              <a:rPr lang="en-GB" baseline="0" dirty="0" smtClean="0"/>
              <a:t>The above comment is stupid as a programmer should be able to work out what the statement does. </a:t>
            </a:r>
          </a:p>
          <a:p>
            <a:r>
              <a:rPr lang="en-GB" baseline="0" dirty="0" smtClean="0"/>
              <a:t>Don’t add comments just because you think you have to, they should add value to the code.</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20</a:t>
            </a:fld>
            <a:endParaRPr lang="en-GB"/>
          </a:p>
        </p:txBody>
      </p:sp>
    </p:spTree>
    <p:extLst>
      <p:ext uri="{BB962C8B-B14F-4D97-AF65-F5344CB8AC3E}">
        <p14:creationId xmlns:p14="http://schemas.microsoft.com/office/powerpoint/2010/main" val="3739588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Now we are going to move on from the linear</a:t>
            </a:r>
            <a:r>
              <a:rPr lang="en-GB" baseline="0" dirty="0" smtClean="0"/>
              <a:t> flow and look at how we can make genuinely useful programs that can make decisions and loop.</a:t>
            </a:r>
          </a:p>
          <a:p>
            <a:r>
              <a:rPr lang="en-GB" baseline="0" dirty="0" smtClean="0"/>
              <a:t>Make the point that once we know how to do this we know how to write pretty much any program.</a:t>
            </a:r>
            <a:endParaRPr lang="en-GB" dirty="0"/>
          </a:p>
        </p:txBody>
      </p:sp>
      <p:sp>
        <p:nvSpPr>
          <p:cNvPr id="4" name="Slide Number Placeholder 3"/>
          <p:cNvSpPr>
            <a:spLocks noGrp="1"/>
          </p:cNvSpPr>
          <p:nvPr>
            <p:ph type="sldNum" sz="quarter" idx="10"/>
          </p:nvPr>
        </p:nvSpPr>
        <p:spPr/>
        <p:txBody>
          <a:bodyPr/>
          <a:lstStyle/>
          <a:p>
            <a:fld id="{EEB41925-D7CE-4B0A-9BFD-F834B658A06D}" type="slidenum">
              <a:rPr lang="en-GB" smtClean="0"/>
              <a:pPr/>
              <a:t>23</a:t>
            </a:fld>
            <a:endParaRPr lang="en-GB"/>
          </a:p>
        </p:txBody>
      </p:sp>
    </p:spTree>
    <p:extLst>
      <p:ext uri="{BB962C8B-B14F-4D97-AF65-F5344CB8AC3E}">
        <p14:creationId xmlns:p14="http://schemas.microsoft.com/office/powerpoint/2010/main" val="27968254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4A489C39-EB82-4CE5-9BEE-BE5BEDD1A550}"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8166DB-1082-4C32-8917-E06F293395F9}" type="datetime5">
              <a:rPr lang="en-GB" smtClean="0"/>
              <a:t>5-Nov-13</a:t>
            </a:fld>
            <a:endParaRPr lang="en-GB"/>
          </a:p>
        </p:txBody>
      </p:sp>
      <p:sp>
        <p:nvSpPr>
          <p:cNvPr id="8" name="Footer Placeholder 7"/>
          <p:cNvSpPr>
            <a:spLocks noGrp="1"/>
          </p:cNvSpPr>
          <p:nvPr>
            <p:ph type="ftr" sz="quarter" idx="11"/>
          </p:nvPr>
        </p:nvSpPr>
        <p:spPr/>
        <p:txBody>
          <a:bodyPr/>
          <a:lstStyle/>
          <a:p>
            <a:r>
              <a:rPr lang="en-GB" smtClean="0"/>
              <a:t>Making Decisions</a:t>
            </a:r>
            <a:endParaRPr lang="en-GB"/>
          </a:p>
        </p:txBody>
      </p:sp>
      <p:sp>
        <p:nvSpPr>
          <p:cNvPr id="9" name="Slide Number Placeholder 8"/>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CCD90A-D93B-485A-92BC-D0BCD03A2CB5}" type="datetime5">
              <a:rPr lang="en-GB" smtClean="0"/>
              <a:t>5-Nov-13</a:t>
            </a:fld>
            <a:endParaRPr lang="en-GB"/>
          </a:p>
        </p:txBody>
      </p:sp>
      <p:sp>
        <p:nvSpPr>
          <p:cNvPr id="4" name="Footer Placeholder 3"/>
          <p:cNvSpPr>
            <a:spLocks noGrp="1"/>
          </p:cNvSpPr>
          <p:nvPr>
            <p:ph type="ftr" sz="quarter" idx="11"/>
          </p:nvPr>
        </p:nvSpPr>
        <p:spPr/>
        <p:txBody>
          <a:bodyPr/>
          <a:lstStyle/>
          <a:p>
            <a:r>
              <a:rPr lang="en-GB" smtClean="0"/>
              <a:t>Making Decisions</a:t>
            </a:r>
            <a:endParaRPr lang="en-GB"/>
          </a:p>
        </p:txBody>
      </p:sp>
      <p:sp>
        <p:nvSpPr>
          <p:cNvPr id="5" name="Slide Number Placeholder 4"/>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9EE6C-B6DC-49D5-888A-91B253641CA7}" type="datetime5">
              <a:rPr lang="en-GB" smtClean="0"/>
              <a:t>5-Nov-13</a:t>
            </a:fld>
            <a:endParaRPr lang="en-GB"/>
          </a:p>
        </p:txBody>
      </p:sp>
      <p:sp>
        <p:nvSpPr>
          <p:cNvPr id="3" name="Footer Placeholder 2"/>
          <p:cNvSpPr>
            <a:spLocks noGrp="1"/>
          </p:cNvSpPr>
          <p:nvPr>
            <p:ph type="ftr" sz="quarter" idx="11"/>
          </p:nvPr>
        </p:nvSpPr>
        <p:spPr/>
        <p:txBody>
          <a:bodyPr/>
          <a:lstStyle/>
          <a:p>
            <a:r>
              <a:rPr lang="en-GB" smtClean="0"/>
              <a:t>Making Decisions</a:t>
            </a:r>
            <a:endParaRPr lang="en-GB"/>
          </a:p>
        </p:txBody>
      </p:sp>
      <p:sp>
        <p:nvSpPr>
          <p:cNvPr id="4" name="Slide Number Placeholder 3"/>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7E760F-94E2-4920-A6AF-765A3F58BF76}" type="datetime5">
              <a:rPr lang="en-GB" smtClean="0"/>
              <a:t>5-Nov-13</a:t>
            </a:fld>
            <a:endParaRPr lang="en-GB"/>
          </a:p>
        </p:txBody>
      </p:sp>
      <p:sp>
        <p:nvSpPr>
          <p:cNvPr id="6" name="Footer Placeholder 5"/>
          <p:cNvSpPr>
            <a:spLocks noGrp="1"/>
          </p:cNvSpPr>
          <p:nvPr>
            <p:ph type="ftr" sz="quarter" idx="11"/>
          </p:nvPr>
        </p:nvSpPr>
        <p:spPr/>
        <p:txBody>
          <a:bodyPr/>
          <a:lstStyle/>
          <a:p>
            <a:r>
              <a:rPr lang="en-GB" smtClean="0"/>
              <a:t>Making Decisions</a:t>
            </a:r>
            <a:endParaRPr lang="en-GB"/>
          </a:p>
        </p:txBody>
      </p:sp>
      <p:sp>
        <p:nvSpPr>
          <p:cNvPr id="7" name="Slide Number Placeholder 6"/>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77C62-3E4C-4E51-BD78-6F188254097C}" type="datetime5">
              <a:rPr lang="en-GB" smtClean="0"/>
              <a:t>5-Nov-13</a:t>
            </a:fld>
            <a:endParaRPr lang="en-GB"/>
          </a:p>
        </p:txBody>
      </p:sp>
      <p:sp>
        <p:nvSpPr>
          <p:cNvPr id="6" name="Footer Placeholder 5"/>
          <p:cNvSpPr>
            <a:spLocks noGrp="1"/>
          </p:cNvSpPr>
          <p:nvPr>
            <p:ph type="ftr" sz="quarter" idx="11"/>
          </p:nvPr>
        </p:nvSpPr>
        <p:spPr/>
        <p:txBody>
          <a:bodyPr/>
          <a:lstStyle/>
          <a:p>
            <a:r>
              <a:rPr lang="en-GB" smtClean="0"/>
              <a:t>Making Decisions</a:t>
            </a:r>
            <a:endParaRPr lang="en-GB"/>
          </a:p>
        </p:txBody>
      </p:sp>
      <p:sp>
        <p:nvSpPr>
          <p:cNvPr id="7" name="Slide Number Placeholder 6"/>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1F57A-5216-4E8F-9C35-09C1E9D65F0A}"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D2896A-D3E1-4FD9-B658-74904E26451D}"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Gree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500306"/>
            <a:ext cx="7772400" cy="1362075"/>
          </a:xfrm>
        </p:spPr>
        <p:txBody>
          <a:bodyPr anchor="t"/>
          <a:lstStyle>
            <a:lvl1pPr algn="l">
              <a:defRPr sz="4000" b="1" cap="all"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4572008"/>
            <a:ext cx="7772400" cy="428628"/>
          </a:xfrm>
        </p:spPr>
        <p:txBody>
          <a:bodyPr anchor="b"/>
          <a:lstStyle>
            <a:lvl1pPr marL="0" indent="0">
              <a:buNone/>
              <a:defRPr sz="2000" baseline="0">
                <a:solidFill>
                  <a:schemeClr val="bg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Yellow">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500306"/>
            <a:ext cx="7772400" cy="1362075"/>
          </a:xfrm>
        </p:spPr>
        <p:txBody>
          <a:bodyPr anchor="t"/>
          <a:lstStyle>
            <a:lvl1pPr algn="l">
              <a:defRPr sz="4000" b="1" cap="all"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4572008"/>
            <a:ext cx="7772400" cy="428628"/>
          </a:xfrm>
        </p:spPr>
        <p:txBody>
          <a:bodyPr anchor="b"/>
          <a:lstStyle>
            <a:lvl1pPr marL="0" indent="0">
              <a:buNone/>
              <a:defRPr sz="2000" baseline="0">
                <a:solidFill>
                  <a:schemeClr val="bg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Blu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500306"/>
            <a:ext cx="7772400" cy="1362075"/>
          </a:xfrm>
        </p:spPr>
        <p:txBody>
          <a:bodyPr anchor="t"/>
          <a:lstStyle>
            <a:lvl1pPr algn="l">
              <a:defRPr sz="4000" b="1" cap="all"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4572008"/>
            <a:ext cx="7772400" cy="428628"/>
          </a:xfrm>
        </p:spPr>
        <p:txBody>
          <a:bodyPr anchor="b"/>
          <a:lstStyle>
            <a:lvl1pPr marL="0" indent="0">
              <a:buNone/>
              <a:defRPr sz="2000" baseline="0">
                <a:solidFill>
                  <a:schemeClr val="bg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Re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00306"/>
            <a:ext cx="7772400" cy="1362075"/>
          </a:xfrm>
        </p:spPr>
        <p:txBody>
          <a:bodyPr anchor="t"/>
          <a:lstStyle>
            <a:lvl1pPr algn="l">
              <a:defRPr sz="4000" b="1" cap="all" baseline="0"/>
            </a:lvl1pPr>
          </a:lstStyle>
          <a:p>
            <a:r>
              <a:rPr lang="en-GB" dirty="0" smtClean="0"/>
              <a:t>Click to edit master title style</a:t>
            </a:r>
            <a:endParaRPr lang="en-GB" dirty="0"/>
          </a:p>
        </p:txBody>
      </p:sp>
      <p:sp>
        <p:nvSpPr>
          <p:cNvPr id="3" name="Text Placeholder 2"/>
          <p:cNvSpPr>
            <a:spLocks noGrp="1"/>
          </p:cNvSpPr>
          <p:nvPr>
            <p:ph type="body" idx="1"/>
          </p:nvPr>
        </p:nvSpPr>
        <p:spPr>
          <a:xfrm>
            <a:off x="722313" y="4572008"/>
            <a:ext cx="7772400" cy="428628"/>
          </a:xfrm>
        </p:spPr>
        <p:txBody>
          <a:bodyPr anchor="b"/>
          <a:lstStyle>
            <a:lvl1pPr marL="0" indent="0">
              <a:buNone/>
              <a:defRPr sz="2000" baseline="0">
                <a:solidFill>
                  <a:schemeClr val="bg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143000"/>
          </a:xfrm>
        </p:spPr>
        <p:txBody>
          <a:bodyPr/>
          <a:lstStyle>
            <a:lvl1pPr algn="l">
              <a:defRPr baseline="0">
                <a:solidFill>
                  <a:schemeClr val="accent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2000240"/>
            <a:ext cx="8229600" cy="412592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FD4758E2-CC31-49E8-92D9-AA25CFD20AD5}"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Co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143000"/>
          </a:xfrm>
        </p:spPr>
        <p:txBody>
          <a:bodyPr/>
          <a:lstStyle>
            <a:lvl1pPr algn="l">
              <a:defRPr baseline="0">
                <a:solidFill>
                  <a:schemeClr val="accent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5214950"/>
            <a:ext cx="8229600" cy="911213"/>
          </a:xfrm>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51A847F6-029D-466C-B845-F6A17324903E}"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a:t>
            </a:fld>
            <a:endParaRPr lang="en-GB"/>
          </a:p>
        </p:txBody>
      </p:sp>
      <p:sp>
        <p:nvSpPr>
          <p:cNvPr id="8" name="Content Placeholder 7"/>
          <p:cNvSpPr>
            <a:spLocks noGrp="1"/>
          </p:cNvSpPr>
          <p:nvPr>
            <p:ph sz="quarter" idx="13" hasCustomPrompt="1"/>
          </p:nvPr>
        </p:nvSpPr>
        <p:spPr>
          <a:xfrm>
            <a:off x="500063" y="2143125"/>
            <a:ext cx="8215312" cy="584775"/>
          </a:xfrm>
          <a:solidFill>
            <a:schemeClr val="bg1"/>
          </a:solidFill>
          <a:ln>
            <a:solidFill>
              <a:schemeClr val="tx1"/>
            </a:solidFill>
          </a:ln>
          <a:effectLst>
            <a:outerShdw blurRad="50800" dist="38100" dir="2700000" algn="tl" rotWithShape="0">
              <a:prstClr val="black">
                <a:alpha val="40000"/>
              </a:prstClr>
            </a:outerShdw>
          </a:effectLst>
        </p:spPr>
        <p:txBody>
          <a:bodyPr>
            <a:spAutoFit/>
          </a:bodyPr>
          <a:lstStyle>
            <a:lvl1pPr>
              <a:buNone/>
              <a:defRPr baseline="0">
                <a:latin typeface="Consolas" pitchFamily="49" charset="0"/>
                <a:cs typeface="Consolas" pitchFamily="49" charset="0"/>
              </a:defRPr>
            </a:lvl1pPr>
          </a:lstStyle>
          <a:p>
            <a:pPr lvl="0"/>
            <a:r>
              <a:rPr lang="en-US" dirty="0" smtClean="0"/>
              <a:t>Code goes here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B08CA-F141-45F2-B394-247E1B026213}"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lstStyle>
            <a:lvl1pPr algn="l">
              <a:defRPr baseline="0">
                <a:solidFill>
                  <a:schemeClr val="accent2"/>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857364"/>
            <a:ext cx="4038600" cy="4268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857364"/>
            <a:ext cx="4038600" cy="4268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890FA532-6F67-491F-BD2C-8D779296E901}" type="datetime5">
              <a:rPr lang="en-GB" smtClean="0"/>
              <a:t>5-Nov-13</a:t>
            </a:fld>
            <a:endParaRPr lang="en-GB"/>
          </a:p>
        </p:txBody>
      </p:sp>
      <p:sp>
        <p:nvSpPr>
          <p:cNvPr id="6" name="Footer Placeholder 5"/>
          <p:cNvSpPr>
            <a:spLocks noGrp="1"/>
          </p:cNvSpPr>
          <p:nvPr>
            <p:ph type="ftr" sz="quarter" idx="11"/>
          </p:nvPr>
        </p:nvSpPr>
        <p:spPr/>
        <p:txBody>
          <a:bodyPr/>
          <a:lstStyle/>
          <a:p>
            <a:r>
              <a:rPr lang="en-GB" smtClean="0"/>
              <a:t>Making Decisions</a:t>
            </a:r>
            <a:endParaRPr lang="en-GB"/>
          </a:p>
        </p:txBody>
      </p:sp>
      <p:sp>
        <p:nvSpPr>
          <p:cNvPr id="7" name="Slide Number Placeholder 6"/>
          <p:cNvSpPr>
            <a:spLocks noGrp="1"/>
          </p:cNvSpPr>
          <p:nvPr>
            <p:ph type="sldNum" sz="quarter" idx="12"/>
          </p:nvPr>
        </p:nvSpPr>
        <p:spPr/>
        <p:txBody>
          <a:bodyPr/>
          <a:lstStyle/>
          <a:p>
            <a:fld id="{99E948C4-A1E3-4EB1-A9AF-AF7E4131463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15074" y="6356350"/>
            <a:ext cx="92869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AA266-FEAC-4E13-B185-A610B48B64AF}" type="datetime5">
              <a:rPr lang="en-GB" smtClean="0"/>
              <a:t>5-Nov-13</a:t>
            </a:fld>
            <a:endParaRPr lang="en-GB" dirty="0"/>
          </a:p>
        </p:txBody>
      </p:sp>
      <p:sp>
        <p:nvSpPr>
          <p:cNvPr id="5" name="Footer Placeholder 4"/>
          <p:cNvSpPr>
            <a:spLocks noGrp="1"/>
          </p:cNvSpPr>
          <p:nvPr>
            <p:ph type="ftr" sz="quarter" idx="3"/>
          </p:nvPr>
        </p:nvSpPr>
        <p:spPr>
          <a:xfrm>
            <a:off x="428596" y="6356350"/>
            <a:ext cx="5715040" cy="365125"/>
          </a:xfrm>
          <a:prstGeom prst="rect">
            <a:avLst/>
          </a:prstGeom>
        </p:spPr>
        <p:txBody>
          <a:bodyPr vert="horz" lIns="91440" tIns="45720" rIns="91440" bIns="45720" rtlCol="0" anchor="ctr"/>
          <a:lstStyle>
            <a:lvl1pPr algn="r">
              <a:defRPr sz="1200" i="1">
                <a:solidFill>
                  <a:schemeClr val="tx1">
                    <a:tint val="75000"/>
                  </a:schemeClr>
                </a:solidFill>
              </a:defRPr>
            </a:lvl1pPr>
          </a:lstStyle>
          <a:p>
            <a:r>
              <a:rPr lang="en-GB" smtClean="0"/>
              <a:t>Making Decisions</a:t>
            </a:r>
            <a:endParaRPr lang="en-GB" dirty="0"/>
          </a:p>
        </p:txBody>
      </p:sp>
      <p:sp>
        <p:nvSpPr>
          <p:cNvPr id="6" name="Slide Number Placeholder 5"/>
          <p:cNvSpPr>
            <a:spLocks noGrp="1"/>
          </p:cNvSpPr>
          <p:nvPr>
            <p:ph type="sldNum" sz="quarter" idx="4"/>
          </p:nvPr>
        </p:nvSpPr>
        <p:spPr>
          <a:xfrm>
            <a:off x="8143900" y="6356350"/>
            <a:ext cx="5429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948C4-A1E3-4EB1-A9AF-AF7E4131463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3" r:id="rId4"/>
    <p:sldLayoutId id="2147483664" r:id="rId5"/>
    <p:sldLayoutId id="2147483650" r:id="rId6"/>
    <p:sldLayoutId id="214748366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Making Decisions</a:t>
            </a:r>
            <a:endParaRPr lang="en-GB" dirty="0"/>
          </a:p>
        </p:txBody>
      </p:sp>
      <p:sp>
        <p:nvSpPr>
          <p:cNvPr id="3" name="Subtitle 2"/>
          <p:cNvSpPr>
            <a:spLocks noGrp="1"/>
          </p:cNvSpPr>
          <p:nvPr>
            <p:ph type="subTitle" idx="1"/>
          </p:nvPr>
        </p:nvSpPr>
        <p:spPr/>
        <p:txBody>
          <a:bodyPr/>
          <a:lstStyle/>
          <a:p>
            <a:r>
              <a:rPr lang="en-GB" dirty="0" smtClean="0"/>
              <a:t>Wrestling with Python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Sums</a:t>
            </a:r>
            <a:endParaRPr lang="en-GB" dirty="0"/>
          </a:p>
        </p:txBody>
      </p:sp>
      <p:sp>
        <p:nvSpPr>
          <p:cNvPr id="5" name="Content Placeholder 4"/>
          <p:cNvSpPr>
            <a:spLocks noGrp="1"/>
          </p:cNvSpPr>
          <p:nvPr>
            <p:ph idx="1"/>
          </p:nvPr>
        </p:nvSpPr>
        <p:spPr>
          <a:xfrm>
            <a:off x="457200" y="4880210"/>
            <a:ext cx="8229600" cy="1245954"/>
          </a:xfrm>
        </p:spPr>
        <p:txBody>
          <a:bodyPr>
            <a:normAutofit/>
          </a:bodyPr>
          <a:lstStyle/>
          <a:p>
            <a:r>
              <a:rPr lang="en-GB" dirty="0" smtClean="0"/>
              <a:t>Convert the string into an integer which we can do sums with</a:t>
            </a:r>
            <a:endParaRPr lang="en-GB" dirty="0"/>
          </a:p>
        </p:txBody>
      </p:sp>
      <p:pic>
        <p:nvPicPr>
          <p:cNvPr id="7" name="Picture 6"/>
          <p:cNvPicPr>
            <a:picLocks noChangeAspect="1"/>
          </p:cNvPicPr>
          <p:nvPr/>
        </p:nvPicPr>
        <p:blipFill>
          <a:blip r:embed="rId2"/>
          <a:stretch>
            <a:fillRect/>
          </a:stretch>
        </p:blipFill>
        <p:spPr>
          <a:xfrm>
            <a:off x="2051720" y="908720"/>
            <a:ext cx="6777923" cy="3705687"/>
          </a:xfrm>
          <a:prstGeom prst="rect">
            <a:avLst/>
          </a:prstGeom>
        </p:spPr>
      </p:pic>
      <p:sp>
        <p:nvSpPr>
          <p:cNvPr id="6" name="Rectangle 5"/>
          <p:cNvSpPr/>
          <p:nvPr/>
        </p:nvSpPr>
        <p:spPr>
          <a:xfrm>
            <a:off x="2200321" y="2326861"/>
            <a:ext cx="2515695" cy="238043"/>
          </a:xfrm>
          <a:prstGeom prst="rect">
            <a:avLst/>
          </a:prstGeom>
          <a:solidFill>
            <a:schemeClr val="accent6">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287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Sums</a:t>
            </a:r>
            <a:endParaRPr lang="en-GB" dirty="0"/>
          </a:p>
        </p:txBody>
      </p:sp>
      <p:sp>
        <p:nvSpPr>
          <p:cNvPr id="5" name="Content Placeholder 4"/>
          <p:cNvSpPr>
            <a:spLocks noGrp="1"/>
          </p:cNvSpPr>
          <p:nvPr>
            <p:ph idx="1"/>
          </p:nvPr>
        </p:nvSpPr>
        <p:spPr>
          <a:xfrm>
            <a:off x="457200" y="4880210"/>
            <a:ext cx="8229600" cy="1245954"/>
          </a:xfrm>
        </p:spPr>
        <p:txBody>
          <a:bodyPr>
            <a:normAutofit/>
          </a:bodyPr>
          <a:lstStyle/>
          <a:p>
            <a:r>
              <a:rPr lang="en-GB" dirty="0" smtClean="0"/>
              <a:t>Ask for the second number and convert that into a second integer </a:t>
            </a:r>
            <a:endParaRPr lang="en-GB" dirty="0"/>
          </a:p>
        </p:txBody>
      </p:sp>
      <p:pic>
        <p:nvPicPr>
          <p:cNvPr id="7" name="Picture 6"/>
          <p:cNvPicPr>
            <a:picLocks noChangeAspect="1"/>
          </p:cNvPicPr>
          <p:nvPr/>
        </p:nvPicPr>
        <p:blipFill>
          <a:blip r:embed="rId2"/>
          <a:stretch>
            <a:fillRect/>
          </a:stretch>
        </p:blipFill>
        <p:spPr>
          <a:xfrm>
            <a:off x="2051720" y="908720"/>
            <a:ext cx="6777923" cy="3705687"/>
          </a:xfrm>
          <a:prstGeom prst="rect">
            <a:avLst/>
          </a:prstGeom>
        </p:spPr>
      </p:pic>
      <p:sp>
        <p:nvSpPr>
          <p:cNvPr id="6" name="Rectangle 5"/>
          <p:cNvSpPr/>
          <p:nvPr/>
        </p:nvSpPr>
        <p:spPr>
          <a:xfrm>
            <a:off x="2123728" y="2528711"/>
            <a:ext cx="3744416" cy="396233"/>
          </a:xfrm>
          <a:prstGeom prst="rect">
            <a:avLst/>
          </a:prstGeom>
          <a:solidFill>
            <a:schemeClr val="accent6">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29596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Sums</a:t>
            </a:r>
            <a:endParaRPr lang="en-GB" dirty="0"/>
          </a:p>
        </p:txBody>
      </p:sp>
      <p:sp>
        <p:nvSpPr>
          <p:cNvPr id="5" name="Content Placeholder 4"/>
          <p:cNvSpPr>
            <a:spLocks noGrp="1"/>
          </p:cNvSpPr>
          <p:nvPr>
            <p:ph idx="1"/>
          </p:nvPr>
        </p:nvSpPr>
        <p:spPr>
          <a:xfrm>
            <a:off x="457200" y="4880210"/>
            <a:ext cx="8229600" cy="1245954"/>
          </a:xfrm>
        </p:spPr>
        <p:txBody>
          <a:bodyPr>
            <a:normAutofit/>
          </a:bodyPr>
          <a:lstStyle/>
          <a:p>
            <a:r>
              <a:rPr lang="en-GB" dirty="0" smtClean="0"/>
              <a:t>Do the sum</a:t>
            </a:r>
            <a:endParaRPr lang="en-GB" dirty="0"/>
          </a:p>
        </p:txBody>
      </p:sp>
      <p:pic>
        <p:nvPicPr>
          <p:cNvPr id="7" name="Picture 6"/>
          <p:cNvPicPr>
            <a:picLocks noChangeAspect="1"/>
          </p:cNvPicPr>
          <p:nvPr/>
        </p:nvPicPr>
        <p:blipFill>
          <a:blip r:embed="rId2"/>
          <a:stretch>
            <a:fillRect/>
          </a:stretch>
        </p:blipFill>
        <p:spPr>
          <a:xfrm>
            <a:off x="2051720" y="908720"/>
            <a:ext cx="6777923" cy="3705687"/>
          </a:xfrm>
          <a:prstGeom prst="rect">
            <a:avLst/>
          </a:prstGeom>
        </p:spPr>
      </p:pic>
      <p:sp>
        <p:nvSpPr>
          <p:cNvPr id="6" name="Rectangle 5"/>
          <p:cNvSpPr/>
          <p:nvPr/>
        </p:nvSpPr>
        <p:spPr>
          <a:xfrm>
            <a:off x="2123728" y="3284984"/>
            <a:ext cx="2952328" cy="274780"/>
          </a:xfrm>
          <a:prstGeom prst="rect">
            <a:avLst/>
          </a:prstGeom>
          <a:solidFill>
            <a:schemeClr val="accent6">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9256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Sums</a:t>
            </a:r>
            <a:endParaRPr lang="en-GB" dirty="0"/>
          </a:p>
        </p:txBody>
      </p:sp>
      <p:sp>
        <p:nvSpPr>
          <p:cNvPr id="5" name="Content Placeholder 4"/>
          <p:cNvSpPr>
            <a:spLocks noGrp="1"/>
          </p:cNvSpPr>
          <p:nvPr>
            <p:ph idx="1"/>
          </p:nvPr>
        </p:nvSpPr>
        <p:spPr>
          <a:xfrm>
            <a:off x="457200" y="4880210"/>
            <a:ext cx="8229600" cy="1245954"/>
          </a:xfrm>
        </p:spPr>
        <p:txBody>
          <a:bodyPr>
            <a:normAutofit/>
          </a:bodyPr>
          <a:lstStyle/>
          <a:p>
            <a:r>
              <a:rPr lang="en-GB" dirty="0" smtClean="0"/>
              <a:t>Display the result</a:t>
            </a:r>
            <a:endParaRPr lang="en-GB" dirty="0"/>
          </a:p>
        </p:txBody>
      </p:sp>
      <p:pic>
        <p:nvPicPr>
          <p:cNvPr id="7" name="Picture 6"/>
          <p:cNvPicPr>
            <a:picLocks noChangeAspect="1"/>
          </p:cNvPicPr>
          <p:nvPr/>
        </p:nvPicPr>
        <p:blipFill>
          <a:blip r:embed="rId2"/>
          <a:stretch>
            <a:fillRect/>
          </a:stretch>
        </p:blipFill>
        <p:spPr>
          <a:xfrm>
            <a:off x="2051720" y="908720"/>
            <a:ext cx="6777923" cy="3705687"/>
          </a:xfrm>
          <a:prstGeom prst="rect">
            <a:avLst/>
          </a:prstGeom>
        </p:spPr>
      </p:pic>
      <p:sp>
        <p:nvSpPr>
          <p:cNvPr id="6" name="Rectangle 5"/>
          <p:cNvSpPr/>
          <p:nvPr/>
        </p:nvSpPr>
        <p:spPr>
          <a:xfrm>
            <a:off x="2123728" y="3933056"/>
            <a:ext cx="2520280" cy="216024"/>
          </a:xfrm>
          <a:prstGeom prst="rect">
            <a:avLst/>
          </a:prstGeom>
          <a:solidFill>
            <a:schemeClr val="accent6">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5672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A word about comments</a:t>
            </a:r>
            <a:endParaRPr lang="en-GB" dirty="0"/>
          </a:p>
        </p:txBody>
      </p:sp>
      <p:sp>
        <p:nvSpPr>
          <p:cNvPr id="8" name="Text Placeholder 7"/>
          <p:cNvSpPr>
            <a:spLocks noGrp="1"/>
          </p:cNvSpPr>
          <p:nvPr>
            <p:ph type="body" idx="1"/>
          </p:nvPr>
        </p:nvSpPr>
        <p:spPr/>
        <p:txBody>
          <a:bodyPr/>
          <a:lstStyle/>
          <a:p>
            <a:endParaRPr lang="en-GB"/>
          </a:p>
        </p:txBody>
      </p:sp>
      <p:sp>
        <p:nvSpPr>
          <p:cNvPr id="4" name="Date Placeholder 3"/>
          <p:cNvSpPr>
            <a:spLocks noGrp="1"/>
          </p:cNvSpPr>
          <p:nvPr>
            <p:ph type="dt" sz="half" idx="4294967295"/>
          </p:nvPr>
        </p:nvSpPr>
        <p:spPr>
          <a:xfrm>
            <a:off x="8215313" y="6356350"/>
            <a:ext cx="928687" cy="365125"/>
          </a:xfrm>
        </p:spPr>
        <p:txBody>
          <a:bodyPr/>
          <a:lstStyle/>
          <a:p>
            <a:fld id="{AF5EB592-ADF4-4D08-9425-AA8932534048}" type="datetime5">
              <a:rPr lang="en-GB" smtClean="0"/>
              <a:t>5-Nov-13</a:t>
            </a:fld>
            <a:endParaRPr lang="en-GB" dirty="0"/>
          </a:p>
        </p:txBody>
      </p:sp>
      <p:sp>
        <p:nvSpPr>
          <p:cNvPr id="5" name="Footer Placeholder 4"/>
          <p:cNvSpPr>
            <a:spLocks noGrp="1"/>
          </p:cNvSpPr>
          <p:nvPr>
            <p:ph type="ftr" sz="quarter" idx="4294967295"/>
          </p:nvPr>
        </p:nvSpPr>
        <p:spPr>
          <a:xfrm>
            <a:off x="0" y="6356350"/>
            <a:ext cx="5715000" cy="365125"/>
          </a:xfrm>
        </p:spPr>
        <p:txBody>
          <a:bodyPr/>
          <a:lstStyle/>
          <a:p>
            <a:r>
              <a:rPr lang="en-GB" smtClean="0"/>
              <a:t>Making Decisions</a:t>
            </a:r>
            <a:endParaRPr lang="en-GB"/>
          </a:p>
        </p:txBody>
      </p:sp>
      <p:sp>
        <p:nvSpPr>
          <p:cNvPr id="6" name="Slide Number Placeholder 5"/>
          <p:cNvSpPr>
            <a:spLocks noGrp="1"/>
          </p:cNvSpPr>
          <p:nvPr>
            <p:ph type="sldNum" sz="quarter" idx="4294967295"/>
          </p:nvPr>
        </p:nvSpPr>
        <p:spPr>
          <a:xfrm>
            <a:off x="8601075" y="6356350"/>
            <a:ext cx="542925" cy="365125"/>
          </a:xfrm>
        </p:spPr>
        <p:txBody>
          <a:bodyPr/>
          <a:lstStyle/>
          <a:p>
            <a:fld id="{99E948C4-A1E3-4EB1-A9AF-AF7E41314638}" type="slidenum">
              <a:rPr lang="en-GB" smtClean="0"/>
              <a:pPr/>
              <a:t>14</a:t>
            </a:fld>
            <a:endParaRPr lang="en-GB"/>
          </a:p>
        </p:txBody>
      </p:sp>
    </p:spTree>
    <p:extLst>
      <p:ext uri="{BB962C8B-B14F-4D97-AF65-F5344CB8AC3E}">
        <p14:creationId xmlns:p14="http://schemas.microsoft.com/office/powerpoint/2010/main" val="1007921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Writing Software</a:t>
            </a:r>
            <a:endParaRPr lang="en-GB" dirty="0"/>
          </a:p>
        </p:txBody>
      </p:sp>
      <p:sp>
        <p:nvSpPr>
          <p:cNvPr id="8" name="Content Placeholder 7"/>
          <p:cNvSpPr>
            <a:spLocks noGrp="1"/>
          </p:cNvSpPr>
          <p:nvPr>
            <p:ph idx="1"/>
          </p:nvPr>
        </p:nvSpPr>
        <p:spPr/>
        <p:txBody>
          <a:bodyPr/>
          <a:lstStyle/>
          <a:p>
            <a:r>
              <a:rPr lang="en-GB" dirty="0" smtClean="0"/>
              <a:t>It is important when you write software that you ensure that you do it well</a:t>
            </a:r>
          </a:p>
          <a:p>
            <a:r>
              <a:rPr lang="en-GB" dirty="0" smtClean="0"/>
              <a:t>A “good” program is not just one that works – although this does of course help</a:t>
            </a:r>
          </a:p>
          <a:p>
            <a:r>
              <a:rPr lang="en-GB" dirty="0" smtClean="0"/>
              <a:t>For a program to be properly useful it is also important to ensure that it is well written</a:t>
            </a:r>
          </a:p>
        </p:txBody>
      </p:sp>
      <p:sp>
        <p:nvSpPr>
          <p:cNvPr id="4" name="Date Placeholder 3"/>
          <p:cNvSpPr>
            <a:spLocks noGrp="1"/>
          </p:cNvSpPr>
          <p:nvPr>
            <p:ph type="dt" sz="half" idx="10"/>
          </p:nvPr>
        </p:nvSpPr>
        <p:spPr/>
        <p:txBody>
          <a:bodyPr/>
          <a:lstStyle/>
          <a:p>
            <a:fld id="{AB39C4ED-8B85-4D8B-8BE3-8A4EDA6E38DF}"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dirty="0"/>
          </a:p>
        </p:txBody>
      </p:sp>
      <p:sp>
        <p:nvSpPr>
          <p:cNvPr id="6" name="Slide Number Placeholder 5"/>
          <p:cNvSpPr>
            <a:spLocks noGrp="1"/>
          </p:cNvSpPr>
          <p:nvPr>
            <p:ph type="sldNum" sz="quarter" idx="12"/>
          </p:nvPr>
        </p:nvSpPr>
        <p:spPr/>
        <p:txBody>
          <a:bodyPr/>
          <a:lstStyle/>
          <a:p>
            <a:fld id="{99E948C4-A1E3-4EB1-A9AF-AF7E41314638}" type="slidenum">
              <a:rPr lang="en-GB" smtClean="0"/>
              <a:pPr/>
              <a:t>15</a:t>
            </a:fld>
            <a:endParaRPr lang="en-GB" dirty="0"/>
          </a:p>
        </p:txBody>
      </p:sp>
    </p:spTree>
    <p:extLst>
      <p:ext uri="{BB962C8B-B14F-4D97-AF65-F5344CB8AC3E}">
        <p14:creationId xmlns:p14="http://schemas.microsoft.com/office/powerpoint/2010/main" val="1518865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Well Written Code</a:t>
            </a:r>
            <a:endParaRPr lang="en-GB" dirty="0"/>
          </a:p>
        </p:txBody>
      </p:sp>
      <p:sp>
        <p:nvSpPr>
          <p:cNvPr id="3" name="Content Placeholder 2"/>
          <p:cNvSpPr>
            <a:spLocks noGrp="1"/>
          </p:cNvSpPr>
          <p:nvPr>
            <p:ph idx="1"/>
          </p:nvPr>
        </p:nvSpPr>
        <p:spPr/>
        <p:txBody>
          <a:bodyPr/>
          <a:lstStyle/>
          <a:p>
            <a:r>
              <a:rPr lang="en-GB" dirty="0" smtClean="0"/>
              <a:t>Easy to read </a:t>
            </a:r>
          </a:p>
          <a:p>
            <a:pPr lvl="1"/>
            <a:r>
              <a:rPr lang="en-GB" dirty="0" smtClean="0"/>
              <a:t>All the names in the text should add meaning</a:t>
            </a:r>
          </a:p>
          <a:p>
            <a:r>
              <a:rPr lang="en-GB" dirty="0" smtClean="0"/>
              <a:t>Clean and consistent layout</a:t>
            </a:r>
          </a:p>
          <a:p>
            <a:pPr lvl="1"/>
            <a:r>
              <a:rPr lang="en-GB" dirty="0" smtClean="0"/>
              <a:t>The same format for common constructions</a:t>
            </a:r>
          </a:p>
          <a:p>
            <a:r>
              <a:rPr lang="en-GB" dirty="0" smtClean="0"/>
              <a:t>Well managed</a:t>
            </a:r>
          </a:p>
          <a:p>
            <a:pPr lvl="1"/>
            <a:r>
              <a:rPr lang="en-GB" dirty="0" smtClean="0"/>
              <a:t>It should be clear who wrote the code and the reasons for any changes</a:t>
            </a:r>
          </a:p>
          <a:p>
            <a:pPr lvl="1"/>
            <a:endParaRPr lang="en-GB" dirty="0"/>
          </a:p>
        </p:txBody>
      </p:sp>
      <p:sp>
        <p:nvSpPr>
          <p:cNvPr id="4" name="Date Placeholder 3"/>
          <p:cNvSpPr>
            <a:spLocks noGrp="1"/>
          </p:cNvSpPr>
          <p:nvPr>
            <p:ph type="dt" sz="half" idx="10"/>
          </p:nvPr>
        </p:nvSpPr>
        <p:spPr/>
        <p:txBody>
          <a:bodyPr/>
          <a:lstStyle/>
          <a:p>
            <a:fld id="{C687287D-F8D3-46AD-9680-AC8DAA4ABB13}"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16</a:t>
            </a:fld>
            <a:endParaRPr lang="en-GB"/>
          </a:p>
        </p:txBody>
      </p:sp>
    </p:spTree>
    <p:extLst>
      <p:ext uri="{BB962C8B-B14F-4D97-AF65-F5344CB8AC3E}">
        <p14:creationId xmlns:p14="http://schemas.microsoft.com/office/powerpoint/2010/main" val="3719803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a:t>
            </a:r>
            <a:endParaRPr lang="en-GB" dirty="0"/>
          </a:p>
        </p:txBody>
      </p:sp>
      <p:sp>
        <p:nvSpPr>
          <p:cNvPr id="3" name="Content Placeholder 2"/>
          <p:cNvSpPr>
            <a:spLocks noGrp="1"/>
          </p:cNvSpPr>
          <p:nvPr>
            <p:ph idx="1"/>
          </p:nvPr>
        </p:nvSpPr>
        <p:spPr/>
        <p:txBody>
          <a:bodyPr/>
          <a:lstStyle/>
          <a:p>
            <a:r>
              <a:rPr lang="en-GB" dirty="0" smtClean="0"/>
              <a:t>One way to add a lot of value to a program is to add comments</a:t>
            </a:r>
          </a:p>
          <a:p>
            <a:pPr lvl="1"/>
            <a:r>
              <a:rPr lang="en-GB" dirty="0" smtClean="0"/>
              <a:t>We already do this with sensible variable names, but comments allow even more detail</a:t>
            </a:r>
          </a:p>
          <a:p>
            <a:r>
              <a:rPr lang="en-GB" dirty="0" smtClean="0"/>
              <a:t>A comment is something that the compiler completely ignores</a:t>
            </a:r>
          </a:p>
          <a:p>
            <a:pPr lvl="1"/>
            <a:r>
              <a:rPr lang="en-GB" dirty="0" smtClean="0"/>
              <a:t>It is only for use by the programmer</a:t>
            </a:r>
            <a:endParaRPr lang="en-GB" dirty="0"/>
          </a:p>
        </p:txBody>
      </p:sp>
      <p:sp>
        <p:nvSpPr>
          <p:cNvPr id="4" name="Date Placeholder 3"/>
          <p:cNvSpPr>
            <a:spLocks noGrp="1"/>
          </p:cNvSpPr>
          <p:nvPr>
            <p:ph type="dt" sz="half" idx="10"/>
          </p:nvPr>
        </p:nvSpPr>
        <p:spPr/>
        <p:txBody>
          <a:bodyPr/>
          <a:lstStyle/>
          <a:p>
            <a:fld id="{8ACB7BEF-106D-449A-928F-B53F32D7A720}"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17</a:t>
            </a:fld>
            <a:endParaRPr lang="en-GB"/>
          </a:p>
        </p:txBody>
      </p:sp>
    </p:spTree>
    <p:extLst>
      <p:ext uri="{BB962C8B-B14F-4D97-AF65-F5344CB8AC3E}">
        <p14:creationId xmlns:p14="http://schemas.microsoft.com/office/powerpoint/2010/main" val="1192956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Creating a Comment</a:t>
            </a:r>
            <a:endParaRPr lang="en-GB" dirty="0"/>
          </a:p>
        </p:txBody>
      </p:sp>
      <p:sp>
        <p:nvSpPr>
          <p:cNvPr id="8" name="Content Placeholder 7"/>
          <p:cNvSpPr>
            <a:spLocks noGrp="1"/>
          </p:cNvSpPr>
          <p:nvPr>
            <p:ph idx="1"/>
          </p:nvPr>
        </p:nvSpPr>
        <p:spPr>
          <a:xfrm>
            <a:off x="457200" y="4365104"/>
            <a:ext cx="8229600" cy="1761060"/>
          </a:xfrm>
        </p:spPr>
        <p:txBody>
          <a:bodyPr>
            <a:normAutofit/>
          </a:bodyPr>
          <a:lstStyle/>
          <a:p>
            <a:r>
              <a:rPr lang="en-GB" dirty="0" smtClean="0"/>
              <a:t>The character </a:t>
            </a:r>
            <a:r>
              <a:rPr lang="en-GB" dirty="0" smtClean="0">
                <a:latin typeface="Courier New" pitchFamily="49" charset="0"/>
                <a:cs typeface="Courier New" pitchFamily="49" charset="0"/>
              </a:rPr>
              <a:t>#</a:t>
            </a:r>
            <a:r>
              <a:rPr lang="en-GB" dirty="0" smtClean="0"/>
              <a:t> means the start of a comment</a:t>
            </a:r>
          </a:p>
        </p:txBody>
      </p:sp>
      <p:sp>
        <p:nvSpPr>
          <p:cNvPr id="4" name="Date Placeholder 3"/>
          <p:cNvSpPr>
            <a:spLocks noGrp="1"/>
          </p:cNvSpPr>
          <p:nvPr>
            <p:ph type="dt" sz="half" idx="10"/>
          </p:nvPr>
        </p:nvSpPr>
        <p:spPr/>
        <p:txBody>
          <a:bodyPr/>
          <a:lstStyle/>
          <a:p>
            <a:fld id="{79B376DB-2572-4262-B7F2-F123F1A1E2B3}"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18</a:t>
            </a:fld>
            <a:endParaRPr lang="en-GB"/>
          </a:p>
        </p:txBody>
      </p:sp>
      <p:pic>
        <p:nvPicPr>
          <p:cNvPr id="3" name="Picture 2"/>
          <p:cNvPicPr>
            <a:picLocks noChangeAspect="1"/>
          </p:cNvPicPr>
          <p:nvPr/>
        </p:nvPicPr>
        <p:blipFill>
          <a:blip r:embed="rId3"/>
          <a:stretch>
            <a:fillRect/>
          </a:stretch>
        </p:blipFill>
        <p:spPr>
          <a:xfrm>
            <a:off x="485768" y="1844824"/>
            <a:ext cx="8153400" cy="1962150"/>
          </a:xfrm>
          <a:prstGeom prst="rect">
            <a:avLst/>
          </a:prstGeom>
        </p:spPr>
      </p:pic>
    </p:spTree>
    <p:extLst>
      <p:ext uri="{BB962C8B-B14F-4D97-AF65-F5344CB8AC3E}">
        <p14:creationId xmlns:p14="http://schemas.microsoft.com/office/powerpoint/2010/main" val="1107799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Line Comments</a:t>
            </a:r>
            <a:endParaRPr lang="en-GB" dirty="0"/>
          </a:p>
        </p:txBody>
      </p:sp>
      <p:sp>
        <p:nvSpPr>
          <p:cNvPr id="8" name="Content Placeholder 7"/>
          <p:cNvSpPr>
            <a:spLocks noGrp="1"/>
          </p:cNvSpPr>
          <p:nvPr>
            <p:ph idx="1"/>
          </p:nvPr>
        </p:nvSpPr>
        <p:spPr>
          <a:xfrm>
            <a:off x="457200" y="3140968"/>
            <a:ext cx="8229600" cy="2985195"/>
          </a:xfrm>
        </p:spPr>
        <p:txBody>
          <a:bodyPr>
            <a:normAutofit/>
          </a:bodyPr>
          <a:lstStyle/>
          <a:p>
            <a:r>
              <a:rPr lang="en-GB" dirty="0" smtClean="0"/>
              <a:t>The character sequence # starts a comment that extends to the end of the line</a:t>
            </a:r>
          </a:p>
          <a:p>
            <a:r>
              <a:rPr lang="en-GB" dirty="0" smtClean="0"/>
              <a:t>You can use these to quickly explain what a statement is doing</a:t>
            </a:r>
          </a:p>
          <a:p>
            <a:endParaRPr lang="en-GB" dirty="0"/>
          </a:p>
        </p:txBody>
      </p:sp>
      <p:sp>
        <p:nvSpPr>
          <p:cNvPr id="4" name="Date Placeholder 3"/>
          <p:cNvSpPr>
            <a:spLocks noGrp="1"/>
          </p:cNvSpPr>
          <p:nvPr>
            <p:ph type="dt" sz="half" idx="10"/>
          </p:nvPr>
        </p:nvSpPr>
        <p:spPr/>
        <p:txBody>
          <a:bodyPr/>
          <a:lstStyle/>
          <a:p>
            <a:fld id="{A1236916-5C4A-45FC-8E49-2F284A19F7B0}"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19</a:t>
            </a:fld>
            <a:endParaRPr lang="en-GB"/>
          </a:p>
        </p:txBody>
      </p:sp>
      <p:sp>
        <p:nvSpPr>
          <p:cNvPr id="9" name="Content Placeholder 8"/>
          <p:cNvSpPr>
            <a:spLocks noGrp="1"/>
          </p:cNvSpPr>
          <p:nvPr>
            <p:ph sz="quarter" idx="13"/>
          </p:nvPr>
        </p:nvSpPr>
        <p:spPr/>
        <p:txBody>
          <a:bodyPr>
            <a:normAutofit/>
          </a:bodyPr>
          <a:lstStyle/>
          <a:p>
            <a:r>
              <a:rPr lang="en-GB" sz="2800" dirty="0"/>
              <a:t>x=0</a:t>
            </a:r>
            <a:r>
              <a:rPr lang="en-GB" sz="2800" dirty="0">
                <a:solidFill>
                  <a:srgbClr val="00B050"/>
                </a:solidFill>
              </a:rPr>
              <a:t> </a:t>
            </a:r>
            <a:r>
              <a:rPr lang="en-GB" sz="2800" dirty="0" smtClean="0">
                <a:solidFill>
                  <a:srgbClr val="FF0000"/>
                </a:solidFill>
              </a:rPr>
              <a:t># start </a:t>
            </a:r>
            <a:r>
              <a:rPr lang="en-GB" sz="2800" dirty="0">
                <a:solidFill>
                  <a:srgbClr val="FF0000"/>
                </a:solidFill>
              </a:rPr>
              <a:t>at the left hand edge</a:t>
            </a:r>
          </a:p>
        </p:txBody>
      </p:sp>
    </p:spTree>
    <p:extLst>
      <p:ext uri="{BB962C8B-B14F-4D97-AF65-F5344CB8AC3E}">
        <p14:creationId xmlns:p14="http://schemas.microsoft.com/office/powerpoint/2010/main" val="2268768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Overview</a:t>
            </a:r>
            <a:endParaRPr lang="en-GB" dirty="0"/>
          </a:p>
        </p:txBody>
      </p:sp>
      <p:sp>
        <p:nvSpPr>
          <p:cNvPr id="5" name="Content Placeholder 4"/>
          <p:cNvSpPr>
            <a:spLocks noGrp="1"/>
          </p:cNvSpPr>
          <p:nvPr>
            <p:ph idx="1"/>
          </p:nvPr>
        </p:nvSpPr>
        <p:spPr/>
        <p:txBody>
          <a:bodyPr/>
          <a:lstStyle/>
          <a:p>
            <a:r>
              <a:rPr lang="en-GB" dirty="0" smtClean="0"/>
              <a:t>The Story so </a:t>
            </a:r>
            <a:r>
              <a:rPr lang="en-GB" dirty="0"/>
              <a:t>f</a:t>
            </a:r>
            <a:r>
              <a:rPr lang="en-GB" dirty="0" smtClean="0"/>
              <a:t>ar….</a:t>
            </a:r>
          </a:p>
          <a:p>
            <a:r>
              <a:rPr lang="en-GB" dirty="0" smtClean="0"/>
              <a:t>A Python program</a:t>
            </a:r>
          </a:p>
          <a:p>
            <a:r>
              <a:rPr lang="en-GB" dirty="0" smtClean="0"/>
              <a:t>A word about comments</a:t>
            </a:r>
          </a:p>
          <a:p>
            <a:r>
              <a:rPr lang="en-GB" dirty="0" smtClean="0"/>
              <a:t>Making Decisions </a:t>
            </a:r>
          </a:p>
          <a:p>
            <a:r>
              <a:rPr lang="en-GB" dirty="0" smtClean="0"/>
              <a:t>Controlling the execution of statements</a:t>
            </a:r>
          </a:p>
          <a:p>
            <a:r>
              <a:rPr lang="en-GB" dirty="0" smtClean="0"/>
              <a:t>Making a useful program</a:t>
            </a:r>
          </a:p>
        </p:txBody>
      </p:sp>
      <p:sp>
        <p:nvSpPr>
          <p:cNvPr id="2" name="Date Placeholder 1"/>
          <p:cNvSpPr>
            <a:spLocks noGrp="1"/>
          </p:cNvSpPr>
          <p:nvPr>
            <p:ph type="dt" sz="half" idx="10"/>
          </p:nvPr>
        </p:nvSpPr>
        <p:spPr/>
        <p:txBody>
          <a:bodyPr/>
          <a:lstStyle/>
          <a:p>
            <a:fld id="{223B346D-D15D-4E6B-BF28-804E84EB4B41}" type="datetime5">
              <a:rPr lang="en-GB" smtClean="0"/>
              <a:t>5-Nov-13</a:t>
            </a:fld>
            <a:endParaRPr lang="en-GB" dirty="0"/>
          </a:p>
        </p:txBody>
      </p:sp>
      <p:sp>
        <p:nvSpPr>
          <p:cNvPr id="3" name="Footer Placeholder 2"/>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a:t>
            </a:fld>
            <a:endParaRPr lang="en-GB"/>
          </a:p>
        </p:txBody>
      </p:sp>
    </p:spTree>
    <p:extLst>
      <p:ext uri="{BB962C8B-B14F-4D97-AF65-F5344CB8AC3E}">
        <p14:creationId xmlns:p14="http://schemas.microsoft.com/office/powerpoint/2010/main" val="3645984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Stupid Comments</a:t>
            </a:r>
            <a:endParaRPr lang="en-GB" dirty="0"/>
          </a:p>
        </p:txBody>
      </p:sp>
      <p:sp>
        <p:nvSpPr>
          <p:cNvPr id="3" name="Content Placeholder 2"/>
          <p:cNvSpPr>
            <a:spLocks noGrp="1"/>
          </p:cNvSpPr>
          <p:nvPr>
            <p:ph idx="1"/>
          </p:nvPr>
        </p:nvSpPr>
        <p:spPr>
          <a:xfrm>
            <a:off x="457200" y="3085108"/>
            <a:ext cx="8229600" cy="3041056"/>
          </a:xfrm>
        </p:spPr>
        <p:txBody>
          <a:bodyPr>
            <a:normAutofit/>
          </a:bodyPr>
          <a:lstStyle/>
          <a:p>
            <a:r>
              <a:rPr lang="en-GB" dirty="0" smtClean="0"/>
              <a:t>Comments should add value</a:t>
            </a:r>
          </a:p>
          <a:p>
            <a:r>
              <a:rPr lang="en-GB" dirty="0" smtClean="0"/>
              <a:t>They should not just replicate information that a programmer should know already</a:t>
            </a:r>
          </a:p>
          <a:p>
            <a:endParaRPr lang="en-GB" dirty="0" smtClean="0"/>
          </a:p>
          <a:p>
            <a:endParaRPr lang="en-GB" dirty="0"/>
          </a:p>
        </p:txBody>
      </p:sp>
      <p:sp>
        <p:nvSpPr>
          <p:cNvPr id="4" name="Date Placeholder 3"/>
          <p:cNvSpPr>
            <a:spLocks noGrp="1"/>
          </p:cNvSpPr>
          <p:nvPr>
            <p:ph type="dt" sz="half" idx="10"/>
          </p:nvPr>
        </p:nvSpPr>
        <p:spPr/>
        <p:txBody>
          <a:bodyPr/>
          <a:lstStyle/>
          <a:p>
            <a:fld id="{2DA5637C-6B90-4514-A198-DF28F4426714}"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20</a:t>
            </a:fld>
            <a:endParaRPr lang="en-GB"/>
          </a:p>
        </p:txBody>
      </p:sp>
      <p:sp>
        <p:nvSpPr>
          <p:cNvPr id="7" name="Content Placeholder 6"/>
          <p:cNvSpPr>
            <a:spLocks noGrp="1"/>
          </p:cNvSpPr>
          <p:nvPr>
            <p:ph sz="quarter" idx="13"/>
          </p:nvPr>
        </p:nvSpPr>
        <p:spPr/>
        <p:txBody>
          <a:bodyPr>
            <a:normAutofit/>
          </a:bodyPr>
          <a:lstStyle/>
          <a:p>
            <a:r>
              <a:rPr lang="en-GB" sz="2800" dirty="0" smtClean="0">
                <a:latin typeface="Consolas" pitchFamily="49" charset="0"/>
                <a:cs typeface="Consolas" pitchFamily="49" charset="0"/>
              </a:rPr>
              <a:t>count = count + 1 </a:t>
            </a:r>
            <a:r>
              <a:rPr lang="en-GB" sz="2800" dirty="0" smtClean="0">
                <a:solidFill>
                  <a:srgbClr val="FF0000"/>
                </a:solidFill>
                <a:latin typeface="Consolas" pitchFamily="49" charset="0"/>
                <a:cs typeface="Consolas" pitchFamily="49" charset="0"/>
              </a:rPr>
              <a:t># add 1 to count</a:t>
            </a:r>
            <a:endParaRPr lang="en-GB" sz="2800" dirty="0">
              <a:solidFill>
                <a:srgbClr val="FF0000"/>
              </a:solidFill>
              <a:latin typeface="Consolas" pitchFamily="49" charset="0"/>
              <a:cs typeface="Consolas" pitchFamily="49" charset="0"/>
            </a:endParaRPr>
          </a:p>
        </p:txBody>
      </p:sp>
    </p:spTree>
    <p:extLst>
      <p:ext uri="{BB962C8B-B14F-4D97-AF65-F5344CB8AC3E}">
        <p14:creationId xmlns:p14="http://schemas.microsoft.com/office/powerpoint/2010/main" val="2054085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 are cool</a:t>
            </a:r>
            <a:endParaRPr lang="en-GB" dirty="0"/>
          </a:p>
        </p:txBody>
      </p:sp>
      <p:sp>
        <p:nvSpPr>
          <p:cNvPr id="3" name="Content Placeholder 2"/>
          <p:cNvSpPr>
            <a:spLocks noGrp="1"/>
          </p:cNvSpPr>
          <p:nvPr>
            <p:ph idx="1"/>
          </p:nvPr>
        </p:nvSpPr>
        <p:spPr/>
        <p:txBody>
          <a:bodyPr/>
          <a:lstStyle/>
          <a:p>
            <a:r>
              <a:rPr lang="en-GB" dirty="0" smtClean="0"/>
              <a:t>Make sure that you use comments</a:t>
            </a:r>
          </a:p>
          <a:p>
            <a:r>
              <a:rPr lang="en-GB" dirty="0" smtClean="0"/>
              <a:t>At least put your name and the date at the top</a:t>
            </a:r>
          </a:p>
          <a:p>
            <a:r>
              <a:rPr lang="en-GB" dirty="0" smtClean="0"/>
              <a:t>That way you can convince yourself that you actually wrote the code when you look at it six months later….</a:t>
            </a:r>
            <a:endParaRPr lang="en-GB" dirty="0"/>
          </a:p>
        </p:txBody>
      </p:sp>
      <p:sp>
        <p:nvSpPr>
          <p:cNvPr id="4" name="Date Placeholder 3"/>
          <p:cNvSpPr>
            <a:spLocks noGrp="1"/>
          </p:cNvSpPr>
          <p:nvPr>
            <p:ph type="dt" sz="half" idx="10"/>
          </p:nvPr>
        </p:nvSpPr>
        <p:spPr/>
        <p:txBody>
          <a:bodyPr/>
          <a:lstStyle/>
          <a:p>
            <a:fld id="{E723BB7C-0B67-4FC2-AF18-FF6000E12635}"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21</a:t>
            </a:fld>
            <a:endParaRPr lang="en-GB"/>
          </a:p>
        </p:txBody>
      </p:sp>
    </p:spTree>
    <p:extLst>
      <p:ext uri="{BB962C8B-B14F-4D97-AF65-F5344CB8AC3E}">
        <p14:creationId xmlns:p14="http://schemas.microsoft.com/office/powerpoint/2010/main" val="32475195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Making Decisions</a:t>
            </a:r>
            <a:endParaRPr lang="en-GB" dirty="0"/>
          </a:p>
        </p:txBody>
      </p:sp>
      <p:sp>
        <p:nvSpPr>
          <p:cNvPr id="8" name="Text Placeholder 7"/>
          <p:cNvSpPr>
            <a:spLocks noGrp="1"/>
          </p:cNvSpPr>
          <p:nvPr>
            <p:ph type="body" idx="1"/>
          </p:nvPr>
        </p:nvSpPr>
        <p:spPr/>
        <p:txBody>
          <a:bodyPr/>
          <a:lstStyle/>
          <a:p>
            <a:endParaRPr lang="en-GB"/>
          </a:p>
        </p:txBody>
      </p:sp>
      <p:sp>
        <p:nvSpPr>
          <p:cNvPr id="4" name="Date Placeholder 3"/>
          <p:cNvSpPr>
            <a:spLocks noGrp="1"/>
          </p:cNvSpPr>
          <p:nvPr>
            <p:ph type="dt" sz="half" idx="4294967295"/>
          </p:nvPr>
        </p:nvSpPr>
        <p:spPr>
          <a:xfrm>
            <a:off x="8215313" y="6356350"/>
            <a:ext cx="928687" cy="365125"/>
          </a:xfrm>
        </p:spPr>
        <p:txBody>
          <a:bodyPr/>
          <a:lstStyle/>
          <a:p>
            <a:fld id="{531C59EC-95E7-45FA-B8D4-14FD562A4826}" type="datetime5">
              <a:rPr lang="en-GB" smtClean="0"/>
              <a:t>5-Nov-13</a:t>
            </a:fld>
            <a:endParaRPr lang="en-GB" dirty="0"/>
          </a:p>
        </p:txBody>
      </p:sp>
      <p:sp>
        <p:nvSpPr>
          <p:cNvPr id="5" name="Footer Placeholder 4"/>
          <p:cNvSpPr>
            <a:spLocks noGrp="1"/>
          </p:cNvSpPr>
          <p:nvPr>
            <p:ph type="ftr" sz="quarter" idx="4294967295"/>
          </p:nvPr>
        </p:nvSpPr>
        <p:spPr>
          <a:xfrm>
            <a:off x="0" y="6356350"/>
            <a:ext cx="5715000" cy="365125"/>
          </a:xfrm>
        </p:spPr>
        <p:txBody>
          <a:bodyPr/>
          <a:lstStyle/>
          <a:p>
            <a:r>
              <a:rPr lang="en-GB" smtClean="0"/>
              <a:t>Making Decisions</a:t>
            </a:r>
            <a:endParaRPr lang="en-GB"/>
          </a:p>
        </p:txBody>
      </p:sp>
      <p:sp>
        <p:nvSpPr>
          <p:cNvPr id="6" name="Slide Number Placeholder 5"/>
          <p:cNvSpPr>
            <a:spLocks noGrp="1"/>
          </p:cNvSpPr>
          <p:nvPr>
            <p:ph type="sldNum" sz="quarter" idx="4294967295"/>
          </p:nvPr>
        </p:nvSpPr>
        <p:spPr>
          <a:xfrm>
            <a:off x="8601075" y="6356350"/>
            <a:ext cx="542925" cy="365125"/>
          </a:xfrm>
        </p:spPr>
        <p:txBody>
          <a:bodyPr/>
          <a:lstStyle/>
          <a:p>
            <a:fld id="{99E948C4-A1E3-4EB1-A9AF-AF7E41314638}" type="slidenum">
              <a:rPr lang="en-GB" smtClean="0"/>
              <a:pPr/>
              <a:t>22</a:t>
            </a:fld>
            <a:endParaRPr lang="en-GB"/>
          </a:p>
        </p:txBody>
      </p:sp>
    </p:spTree>
    <p:extLst>
      <p:ext uri="{BB962C8B-B14F-4D97-AF65-F5344CB8AC3E}">
        <p14:creationId xmlns:p14="http://schemas.microsoft.com/office/powerpoint/2010/main" val="3978989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 Flow</a:t>
            </a:r>
            <a:endParaRPr lang="en-GB" dirty="0"/>
          </a:p>
        </p:txBody>
      </p:sp>
      <p:sp>
        <p:nvSpPr>
          <p:cNvPr id="3" name="Content Placeholder 2"/>
          <p:cNvSpPr>
            <a:spLocks noGrp="1"/>
          </p:cNvSpPr>
          <p:nvPr>
            <p:ph idx="1"/>
          </p:nvPr>
        </p:nvSpPr>
        <p:spPr/>
        <p:txBody>
          <a:bodyPr/>
          <a:lstStyle/>
          <a:p>
            <a:r>
              <a:rPr lang="en-GB" dirty="0" smtClean="0"/>
              <a:t>At the moment every program we have written has just run through its statements in sequence</a:t>
            </a:r>
          </a:p>
          <a:p>
            <a:r>
              <a:rPr lang="en-GB" dirty="0" smtClean="0"/>
              <a:t>This form of linear program flow is not always what you want</a:t>
            </a:r>
          </a:p>
          <a:p>
            <a:r>
              <a:rPr lang="en-GB" dirty="0" smtClean="0"/>
              <a:t>The power of computer programs is that they can make decisions</a:t>
            </a:r>
            <a:endParaRPr lang="en-GB" dirty="0"/>
          </a:p>
        </p:txBody>
      </p:sp>
      <p:sp>
        <p:nvSpPr>
          <p:cNvPr id="4" name="Date Placeholder 3"/>
          <p:cNvSpPr>
            <a:spLocks noGrp="1"/>
          </p:cNvSpPr>
          <p:nvPr>
            <p:ph type="dt" sz="half" idx="10"/>
          </p:nvPr>
        </p:nvSpPr>
        <p:spPr/>
        <p:txBody>
          <a:bodyPr/>
          <a:lstStyle/>
          <a:p>
            <a:fld id="{ED1D29C6-95C2-432C-BD86-40093991818F}"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23</a:t>
            </a:fld>
            <a:endParaRPr lang="en-GB"/>
          </a:p>
        </p:txBody>
      </p:sp>
    </p:spTree>
    <p:extLst>
      <p:ext uri="{BB962C8B-B14F-4D97-AF65-F5344CB8AC3E}">
        <p14:creationId xmlns:p14="http://schemas.microsoft.com/office/powerpoint/2010/main" val="34996683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Three Types of Flow</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Straight line:</a:t>
            </a:r>
          </a:p>
          <a:p>
            <a:pPr marL="914400" lvl="1" indent="-514350">
              <a:buNone/>
            </a:pPr>
            <a:r>
              <a:rPr lang="en-GB" dirty="0" smtClean="0"/>
              <a:t>Perform one statement after another</a:t>
            </a:r>
          </a:p>
          <a:p>
            <a:pPr marL="514350" indent="-514350">
              <a:buFont typeface="+mj-lt"/>
              <a:buAutoNum type="arabicPeriod"/>
            </a:pPr>
            <a:r>
              <a:rPr lang="en-GB" dirty="0" smtClean="0"/>
              <a:t>Decision:</a:t>
            </a:r>
          </a:p>
          <a:p>
            <a:pPr marL="442913" lvl="1" indent="0">
              <a:buNone/>
            </a:pPr>
            <a:r>
              <a:rPr lang="en-GB" dirty="0" smtClean="0"/>
              <a:t>Choose a statement based on a given condition</a:t>
            </a:r>
          </a:p>
          <a:p>
            <a:pPr marL="514350" indent="-514350">
              <a:buFont typeface="+mj-lt"/>
              <a:buAutoNum type="arabicPeriod"/>
            </a:pPr>
            <a:r>
              <a:rPr lang="en-GB" dirty="0" smtClean="0"/>
              <a:t>Loop</a:t>
            </a:r>
          </a:p>
          <a:p>
            <a:pPr marL="442913" lvl="1" indent="0">
              <a:buNone/>
            </a:pPr>
            <a:r>
              <a:rPr lang="en-GB" dirty="0" smtClean="0"/>
              <a:t>Repeat statements based on a given condition</a:t>
            </a:r>
          </a:p>
        </p:txBody>
      </p:sp>
      <p:sp>
        <p:nvSpPr>
          <p:cNvPr id="4" name="Date Placeholder 3"/>
          <p:cNvSpPr>
            <a:spLocks noGrp="1"/>
          </p:cNvSpPr>
          <p:nvPr>
            <p:ph type="dt" sz="half" idx="10"/>
          </p:nvPr>
        </p:nvSpPr>
        <p:spPr/>
        <p:txBody>
          <a:bodyPr/>
          <a:lstStyle/>
          <a:p>
            <a:fld id="{E992BCAC-6DBF-47BC-B002-0CBE09ED72D4}"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24</a:t>
            </a:fld>
            <a:endParaRPr lang="en-GB"/>
          </a:p>
        </p:txBody>
      </p:sp>
    </p:spTree>
    <p:extLst>
      <p:ext uri="{BB962C8B-B14F-4D97-AF65-F5344CB8AC3E}">
        <p14:creationId xmlns:p14="http://schemas.microsoft.com/office/powerpoint/2010/main" val="23524737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Double Glazing Program </a:t>
            </a:r>
            <a:endParaRPr lang="en-GB" dirty="0"/>
          </a:p>
        </p:txBody>
      </p:sp>
      <p:sp>
        <p:nvSpPr>
          <p:cNvPr id="3" name="Content Placeholder 2"/>
          <p:cNvSpPr>
            <a:spLocks noGrp="1"/>
          </p:cNvSpPr>
          <p:nvPr>
            <p:ph idx="1"/>
          </p:nvPr>
        </p:nvSpPr>
        <p:spPr/>
        <p:txBody>
          <a:bodyPr/>
          <a:lstStyle/>
          <a:p>
            <a:r>
              <a:rPr lang="en-GB" dirty="0" smtClean="0"/>
              <a:t>We are going to consider a program we are writing for a customer</a:t>
            </a:r>
          </a:p>
          <a:p>
            <a:pPr lvl="1"/>
            <a:r>
              <a:rPr lang="en-GB" dirty="0" smtClean="0"/>
              <a:t>Read in height and width of window</a:t>
            </a:r>
          </a:p>
          <a:p>
            <a:pPr lvl="1"/>
            <a:r>
              <a:rPr lang="en-GB" dirty="0" smtClean="0"/>
              <a:t>Print out area and length of glass to buy</a:t>
            </a:r>
          </a:p>
          <a:p>
            <a:r>
              <a:rPr lang="en-GB" dirty="0" smtClean="0"/>
              <a:t>This might even be useful</a:t>
            </a:r>
          </a:p>
          <a:p>
            <a:r>
              <a:rPr lang="en-GB" dirty="0" smtClean="0"/>
              <a:t>Before we can write the program we need to go find some </a:t>
            </a:r>
            <a:r>
              <a:rPr lang="en-GB" i="1" dirty="0" smtClean="0"/>
              <a:t>metadata</a:t>
            </a:r>
            <a:endParaRPr lang="en-GB" dirty="0"/>
          </a:p>
        </p:txBody>
      </p:sp>
      <p:sp>
        <p:nvSpPr>
          <p:cNvPr id="4" name="Date Placeholder 3"/>
          <p:cNvSpPr>
            <a:spLocks noGrp="1"/>
          </p:cNvSpPr>
          <p:nvPr>
            <p:ph type="dt" sz="half" idx="10"/>
          </p:nvPr>
        </p:nvSpPr>
        <p:spPr/>
        <p:txBody>
          <a:bodyPr/>
          <a:lstStyle/>
          <a:p>
            <a:fld id="{991A6F24-64ED-4704-A5D6-CF8061F9E32C}"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25</a:t>
            </a:fld>
            <a:endParaRPr lang="en-GB"/>
          </a:p>
        </p:txBody>
      </p:sp>
    </p:spTree>
    <p:extLst>
      <p:ext uri="{BB962C8B-B14F-4D97-AF65-F5344CB8AC3E}">
        <p14:creationId xmlns:p14="http://schemas.microsoft.com/office/powerpoint/2010/main" val="929829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Metadata?</a:t>
            </a:r>
            <a:endParaRPr lang="en-GB" dirty="0"/>
          </a:p>
        </p:txBody>
      </p:sp>
      <p:sp>
        <p:nvSpPr>
          <p:cNvPr id="3" name="Content Placeholder 2"/>
          <p:cNvSpPr>
            <a:spLocks noGrp="1"/>
          </p:cNvSpPr>
          <p:nvPr>
            <p:ph idx="1"/>
          </p:nvPr>
        </p:nvSpPr>
        <p:spPr/>
        <p:txBody>
          <a:bodyPr/>
          <a:lstStyle/>
          <a:p>
            <a:r>
              <a:rPr lang="en-GB" dirty="0" smtClean="0"/>
              <a:t>Metadata is data about data</a:t>
            </a:r>
          </a:p>
          <a:p>
            <a:pPr lvl="1"/>
            <a:r>
              <a:rPr lang="en-GB" dirty="0" smtClean="0"/>
              <a:t>Limits (maximum and minimum values)</a:t>
            </a:r>
          </a:p>
          <a:p>
            <a:pPr lvl="1"/>
            <a:r>
              <a:rPr lang="en-GB" dirty="0" smtClean="0"/>
              <a:t>Units (measured in metres, gallons, years)</a:t>
            </a:r>
          </a:p>
          <a:p>
            <a:r>
              <a:rPr lang="en-GB" dirty="0" smtClean="0"/>
              <a:t>It gives a proper context for what the program is doing</a:t>
            </a:r>
          </a:p>
          <a:p>
            <a:r>
              <a:rPr lang="en-GB" dirty="0" smtClean="0"/>
              <a:t>You have to gather the Metadata </a:t>
            </a:r>
            <a:r>
              <a:rPr lang="en-GB" b="1" dirty="0" smtClean="0"/>
              <a:t>before</a:t>
            </a:r>
            <a:r>
              <a:rPr lang="en-GB" dirty="0" smtClean="0"/>
              <a:t> you write the program</a:t>
            </a:r>
            <a:endParaRPr lang="en-GB" dirty="0"/>
          </a:p>
        </p:txBody>
      </p:sp>
      <p:sp>
        <p:nvSpPr>
          <p:cNvPr id="4" name="Date Placeholder 3"/>
          <p:cNvSpPr>
            <a:spLocks noGrp="1"/>
          </p:cNvSpPr>
          <p:nvPr>
            <p:ph type="dt" sz="half" idx="10"/>
          </p:nvPr>
        </p:nvSpPr>
        <p:spPr/>
        <p:txBody>
          <a:bodyPr/>
          <a:lstStyle/>
          <a:p>
            <a:fld id="{991A6F24-64ED-4704-A5D6-CF8061F9E32C}"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26</a:t>
            </a:fld>
            <a:endParaRPr lang="en-GB"/>
          </a:p>
        </p:txBody>
      </p:sp>
    </p:spTree>
    <p:extLst>
      <p:ext uri="{BB962C8B-B14F-4D97-AF65-F5344CB8AC3E}">
        <p14:creationId xmlns:p14="http://schemas.microsoft.com/office/powerpoint/2010/main" val="27318976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Where does Metadata come from?</a:t>
            </a:r>
            <a:endParaRPr lang="en-GB" dirty="0"/>
          </a:p>
        </p:txBody>
      </p:sp>
      <p:sp>
        <p:nvSpPr>
          <p:cNvPr id="3" name="Content Placeholder 2"/>
          <p:cNvSpPr>
            <a:spLocks noGrp="1"/>
          </p:cNvSpPr>
          <p:nvPr>
            <p:ph idx="1"/>
          </p:nvPr>
        </p:nvSpPr>
        <p:spPr/>
        <p:txBody>
          <a:bodyPr/>
          <a:lstStyle/>
          <a:p>
            <a:r>
              <a:rPr lang="en-GB" dirty="0" smtClean="0"/>
              <a:t>It </a:t>
            </a:r>
            <a:r>
              <a:rPr lang="en-GB" dirty="0" smtClean="0">
                <a:solidFill>
                  <a:srgbClr val="FF0000"/>
                </a:solidFill>
              </a:rPr>
              <a:t>must</a:t>
            </a:r>
            <a:r>
              <a:rPr lang="en-GB" dirty="0" smtClean="0"/>
              <a:t> come from the customer</a:t>
            </a:r>
          </a:p>
          <a:p>
            <a:pPr lvl="1"/>
            <a:r>
              <a:rPr lang="en-GB" dirty="0" smtClean="0"/>
              <a:t>They are the only people who can tell you about their business</a:t>
            </a:r>
          </a:p>
          <a:p>
            <a:r>
              <a:rPr lang="en-GB" dirty="0" smtClean="0"/>
              <a:t>Only the double glazing salesman knows that he measure his windows in meters</a:t>
            </a:r>
          </a:p>
          <a:p>
            <a:r>
              <a:rPr lang="en-GB" dirty="0" smtClean="0"/>
              <a:t>If you assume that he uses feet and inches you will supply a useless program</a:t>
            </a:r>
            <a:endParaRPr lang="en-GB" dirty="0"/>
          </a:p>
        </p:txBody>
      </p:sp>
      <p:sp>
        <p:nvSpPr>
          <p:cNvPr id="4" name="Date Placeholder 3"/>
          <p:cNvSpPr>
            <a:spLocks noGrp="1"/>
          </p:cNvSpPr>
          <p:nvPr>
            <p:ph type="dt" sz="half" idx="10"/>
          </p:nvPr>
        </p:nvSpPr>
        <p:spPr/>
        <p:txBody>
          <a:bodyPr/>
          <a:lstStyle/>
          <a:p>
            <a:fld id="{991A6F24-64ED-4704-A5D6-CF8061F9E32C}"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27</a:t>
            </a:fld>
            <a:endParaRPr lang="en-GB"/>
          </a:p>
        </p:txBody>
      </p:sp>
    </p:spTree>
    <p:extLst>
      <p:ext uri="{BB962C8B-B14F-4D97-AF65-F5344CB8AC3E}">
        <p14:creationId xmlns:p14="http://schemas.microsoft.com/office/powerpoint/2010/main" val="34369117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Metadata</a:t>
            </a:r>
            <a:endParaRPr lang="en-GB" dirty="0"/>
          </a:p>
        </p:txBody>
      </p:sp>
      <p:sp>
        <p:nvSpPr>
          <p:cNvPr id="3" name="Content Placeholder 2"/>
          <p:cNvSpPr>
            <a:spLocks noGrp="1"/>
          </p:cNvSpPr>
          <p:nvPr>
            <p:ph idx="1"/>
          </p:nvPr>
        </p:nvSpPr>
        <p:spPr/>
        <p:txBody>
          <a:bodyPr>
            <a:normAutofit lnSpcReduction="10000"/>
          </a:bodyPr>
          <a:lstStyle/>
          <a:p>
            <a:r>
              <a:rPr lang="en-GB" dirty="0" smtClean="0"/>
              <a:t>You need to go out and ask the customer for this information</a:t>
            </a:r>
          </a:p>
          <a:p>
            <a:r>
              <a:rPr lang="en-GB" dirty="0" smtClean="0"/>
              <a:t>They will not necessarily think to tell you</a:t>
            </a:r>
          </a:p>
          <a:p>
            <a:r>
              <a:rPr lang="en-GB" dirty="0" smtClean="0"/>
              <a:t>Two assumptions that lead to disaster</a:t>
            </a:r>
          </a:p>
          <a:p>
            <a:pPr lvl="1"/>
            <a:r>
              <a:rPr lang="en-GB" dirty="0" smtClean="0"/>
              <a:t>Customer assumes you know the units</a:t>
            </a:r>
          </a:p>
          <a:p>
            <a:pPr lvl="1"/>
            <a:r>
              <a:rPr lang="en-GB" dirty="0" smtClean="0"/>
              <a:t>You assume the customer measures his windows in feet</a:t>
            </a:r>
          </a:p>
          <a:p>
            <a:r>
              <a:rPr lang="en-GB" dirty="0" smtClean="0"/>
              <a:t>Result = </a:t>
            </a:r>
            <a:r>
              <a:rPr lang="en-GB" b="1" dirty="0" smtClean="0">
                <a:solidFill>
                  <a:srgbClr val="FF0000"/>
                </a:solidFill>
              </a:rPr>
              <a:t>FAIL</a:t>
            </a:r>
            <a:endParaRPr lang="en-GB" dirty="0">
              <a:solidFill>
                <a:srgbClr val="FF0000"/>
              </a:solidFill>
            </a:endParaRPr>
          </a:p>
        </p:txBody>
      </p:sp>
      <p:sp>
        <p:nvSpPr>
          <p:cNvPr id="4" name="Date Placeholder 3"/>
          <p:cNvSpPr>
            <a:spLocks noGrp="1"/>
          </p:cNvSpPr>
          <p:nvPr>
            <p:ph type="dt" sz="half" idx="10"/>
          </p:nvPr>
        </p:nvSpPr>
        <p:spPr/>
        <p:txBody>
          <a:bodyPr/>
          <a:lstStyle/>
          <a:p>
            <a:fld id="{991A6F24-64ED-4704-A5D6-CF8061F9E32C}"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28</a:t>
            </a:fld>
            <a:endParaRPr lang="en-GB"/>
          </a:p>
        </p:txBody>
      </p:sp>
    </p:spTree>
    <p:extLst>
      <p:ext uri="{BB962C8B-B14F-4D97-AF65-F5344CB8AC3E}">
        <p14:creationId xmlns:p14="http://schemas.microsoft.com/office/powerpoint/2010/main" val="1063317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Double Glazing Metadata</a:t>
            </a:r>
            <a:endParaRPr lang="en-GB" dirty="0"/>
          </a:p>
        </p:txBody>
      </p:sp>
      <p:sp>
        <p:nvSpPr>
          <p:cNvPr id="7" name="Content Placeholder 6"/>
          <p:cNvSpPr>
            <a:spLocks noGrp="1"/>
          </p:cNvSpPr>
          <p:nvPr>
            <p:ph idx="1"/>
          </p:nvPr>
        </p:nvSpPr>
        <p:spPr>
          <a:xfrm>
            <a:off x="457200" y="4143380"/>
            <a:ext cx="8229600" cy="1982783"/>
          </a:xfrm>
        </p:spPr>
        <p:txBody>
          <a:bodyPr>
            <a:normAutofit lnSpcReduction="10000"/>
          </a:bodyPr>
          <a:lstStyle/>
          <a:p>
            <a:r>
              <a:rPr lang="en-GB" dirty="0" smtClean="0"/>
              <a:t>This is the metadata that drives our value inputs for the double glazing program</a:t>
            </a:r>
          </a:p>
          <a:p>
            <a:r>
              <a:rPr lang="en-GB" dirty="0" smtClean="0"/>
              <a:t>I have written it as a comment </a:t>
            </a:r>
          </a:p>
          <a:p>
            <a:pPr lvl="1"/>
            <a:r>
              <a:rPr lang="en-GB" dirty="0" smtClean="0"/>
              <a:t>This is not accidental</a:t>
            </a:r>
            <a:endParaRPr lang="en-GB" dirty="0"/>
          </a:p>
        </p:txBody>
      </p:sp>
      <p:sp>
        <p:nvSpPr>
          <p:cNvPr id="4" name="Date Placeholder 3"/>
          <p:cNvSpPr>
            <a:spLocks noGrp="1"/>
          </p:cNvSpPr>
          <p:nvPr>
            <p:ph type="dt" sz="half" idx="10"/>
          </p:nvPr>
        </p:nvSpPr>
        <p:spPr/>
        <p:txBody>
          <a:bodyPr/>
          <a:lstStyle/>
          <a:p>
            <a:fld id="{9D03F0C7-C9D0-429B-A834-BB5877D6F8B0}"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29</a:t>
            </a:fld>
            <a:endParaRPr lang="en-GB"/>
          </a:p>
        </p:txBody>
      </p:sp>
      <p:sp>
        <p:nvSpPr>
          <p:cNvPr id="8" name="Content Placeholder 7"/>
          <p:cNvSpPr>
            <a:spLocks noGrp="1"/>
          </p:cNvSpPr>
          <p:nvPr>
            <p:ph sz="quarter" idx="13"/>
          </p:nvPr>
        </p:nvSpPr>
        <p:spPr>
          <a:xfrm>
            <a:off x="500063" y="1714497"/>
            <a:ext cx="8215312" cy="2290567"/>
          </a:xfrm>
        </p:spPr>
        <p:txBody>
          <a:bodyPr>
            <a:normAutofit fontScale="85000" lnSpcReduction="20000"/>
          </a:bodyPr>
          <a:lstStyle/>
          <a:p>
            <a:r>
              <a:rPr lang="en-GB" sz="2800" dirty="0" smtClean="0">
                <a:solidFill>
                  <a:srgbClr val="FF0000"/>
                </a:solidFill>
              </a:rPr>
              <a:t># </a:t>
            </a:r>
            <a:r>
              <a:rPr lang="en-GB" sz="2800" dirty="0" smtClean="0">
                <a:solidFill>
                  <a:srgbClr val="FF0000"/>
                </a:solidFill>
                <a:latin typeface="Consolas" pitchFamily="49" charset="0"/>
                <a:cs typeface="Consolas" pitchFamily="49" charset="0"/>
              </a:rPr>
              <a:t>Window sizes measured in meters</a:t>
            </a:r>
          </a:p>
          <a:p>
            <a:r>
              <a:rPr lang="en-GB" sz="2800" dirty="0" smtClean="0">
                <a:solidFill>
                  <a:srgbClr val="FF0000"/>
                </a:solidFill>
                <a:latin typeface="Consolas" pitchFamily="49" charset="0"/>
                <a:cs typeface="Consolas" pitchFamily="49" charset="0"/>
              </a:rPr>
              <a:t>#  Invalid values:</a:t>
            </a:r>
          </a:p>
          <a:p>
            <a:r>
              <a:rPr lang="en-GB" sz="2800" dirty="0">
                <a:solidFill>
                  <a:srgbClr val="FF0000"/>
                </a:solidFill>
              </a:rPr>
              <a:t>#</a:t>
            </a:r>
            <a:r>
              <a:rPr lang="en-GB" sz="2800" dirty="0" smtClean="0">
                <a:solidFill>
                  <a:srgbClr val="FF0000"/>
                </a:solidFill>
                <a:latin typeface="Consolas" pitchFamily="49" charset="0"/>
                <a:cs typeface="Consolas" pitchFamily="49" charset="0"/>
              </a:rPr>
              <a:t>   width less than 0.5 metres</a:t>
            </a:r>
          </a:p>
          <a:p>
            <a:r>
              <a:rPr lang="en-GB" sz="2800" dirty="0" smtClean="0">
                <a:solidFill>
                  <a:srgbClr val="FF0000"/>
                </a:solidFill>
              </a:rPr>
              <a:t>#</a:t>
            </a:r>
            <a:r>
              <a:rPr lang="en-GB" sz="2800" dirty="0" smtClean="0">
                <a:solidFill>
                  <a:srgbClr val="FF0000"/>
                </a:solidFill>
                <a:latin typeface="Consolas" pitchFamily="49" charset="0"/>
                <a:cs typeface="Consolas" pitchFamily="49" charset="0"/>
              </a:rPr>
              <a:t>   width greater than 5.0 metres</a:t>
            </a:r>
          </a:p>
          <a:p>
            <a:r>
              <a:rPr lang="en-GB" sz="2800" dirty="0">
                <a:solidFill>
                  <a:srgbClr val="FF0000"/>
                </a:solidFill>
              </a:rPr>
              <a:t>#</a:t>
            </a:r>
            <a:r>
              <a:rPr lang="en-GB" sz="2800" dirty="0" smtClean="0">
                <a:solidFill>
                  <a:srgbClr val="FF0000"/>
                </a:solidFill>
                <a:latin typeface="Consolas" pitchFamily="49" charset="0"/>
                <a:cs typeface="Consolas" pitchFamily="49" charset="0"/>
              </a:rPr>
              <a:t>   height less than 0.75 metres</a:t>
            </a:r>
          </a:p>
          <a:p>
            <a:r>
              <a:rPr lang="en-GB" sz="2800" dirty="0">
                <a:solidFill>
                  <a:srgbClr val="FF0000"/>
                </a:solidFill>
              </a:rPr>
              <a:t>#</a:t>
            </a:r>
            <a:r>
              <a:rPr lang="en-GB" sz="2800" dirty="0" smtClean="0">
                <a:solidFill>
                  <a:srgbClr val="FF0000"/>
                </a:solidFill>
                <a:latin typeface="Consolas" pitchFamily="49" charset="0"/>
                <a:cs typeface="Consolas" pitchFamily="49" charset="0"/>
              </a:rPr>
              <a:t>   height greater than 3.0 metres</a:t>
            </a:r>
          </a:p>
          <a:p>
            <a:endParaRPr lang="en-GB" dirty="0"/>
          </a:p>
        </p:txBody>
      </p:sp>
    </p:spTree>
    <p:extLst>
      <p:ext uri="{BB962C8B-B14F-4D97-AF65-F5344CB8AC3E}">
        <p14:creationId xmlns:p14="http://schemas.microsoft.com/office/powerpoint/2010/main" val="3968166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The story so far</a:t>
            </a:r>
            <a:endParaRPr lang="en-GB" dirty="0"/>
          </a:p>
        </p:txBody>
      </p:sp>
      <p:sp>
        <p:nvSpPr>
          <p:cNvPr id="8" name="Text Placeholder 7"/>
          <p:cNvSpPr>
            <a:spLocks noGrp="1"/>
          </p:cNvSpPr>
          <p:nvPr>
            <p:ph type="body" idx="1"/>
          </p:nvPr>
        </p:nvSpPr>
        <p:spPr/>
        <p:txBody>
          <a:bodyPr/>
          <a:lstStyle/>
          <a:p>
            <a:endParaRPr lang="en-GB"/>
          </a:p>
        </p:txBody>
      </p:sp>
      <p:sp>
        <p:nvSpPr>
          <p:cNvPr id="4" name="Date Placeholder 3"/>
          <p:cNvSpPr>
            <a:spLocks noGrp="1"/>
          </p:cNvSpPr>
          <p:nvPr>
            <p:ph type="dt" sz="half" idx="4294967295"/>
          </p:nvPr>
        </p:nvSpPr>
        <p:spPr>
          <a:xfrm>
            <a:off x="8215313" y="6356350"/>
            <a:ext cx="928687" cy="365125"/>
          </a:xfrm>
        </p:spPr>
        <p:txBody>
          <a:bodyPr/>
          <a:lstStyle/>
          <a:p>
            <a:fld id="{538A0D87-CF24-4E6A-8AD4-B45235694D3B}" type="datetime5">
              <a:rPr lang="en-GB" smtClean="0"/>
              <a:t>5-Nov-13</a:t>
            </a:fld>
            <a:endParaRPr lang="en-GB" dirty="0"/>
          </a:p>
        </p:txBody>
      </p:sp>
      <p:sp>
        <p:nvSpPr>
          <p:cNvPr id="5" name="Footer Placeholder 4"/>
          <p:cNvSpPr>
            <a:spLocks noGrp="1"/>
          </p:cNvSpPr>
          <p:nvPr>
            <p:ph type="ftr" sz="quarter" idx="4294967295"/>
          </p:nvPr>
        </p:nvSpPr>
        <p:spPr>
          <a:xfrm>
            <a:off x="0" y="6356350"/>
            <a:ext cx="5715000" cy="365125"/>
          </a:xfrm>
        </p:spPr>
        <p:txBody>
          <a:bodyPr/>
          <a:lstStyle/>
          <a:p>
            <a:r>
              <a:rPr lang="en-GB" smtClean="0"/>
              <a:t>Making Decisions</a:t>
            </a:r>
            <a:endParaRPr lang="en-GB"/>
          </a:p>
        </p:txBody>
      </p:sp>
      <p:sp>
        <p:nvSpPr>
          <p:cNvPr id="6" name="Slide Number Placeholder 5"/>
          <p:cNvSpPr>
            <a:spLocks noGrp="1"/>
          </p:cNvSpPr>
          <p:nvPr>
            <p:ph type="sldNum" sz="quarter" idx="4294967295"/>
          </p:nvPr>
        </p:nvSpPr>
        <p:spPr>
          <a:xfrm>
            <a:off x="8601075" y="6356350"/>
            <a:ext cx="542925" cy="365125"/>
          </a:xfrm>
        </p:spPr>
        <p:txBody>
          <a:bodyPr/>
          <a:lstStyle/>
          <a:p>
            <a:fld id="{99E948C4-A1E3-4EB1-A9AF-AF7E41314638}" type="slidenum">
              <a:rPr lang="en-GB" smtClean="0"/>
              <a:pPr/>
              <a:t>3</a:t>
            </a:fld>
            <a:endParaRPr lang="en-GB"/>
          </a:p>
        </p:txBody>
      </p:sp>
    </p:spTree>
    <p:extLst>
      <p:ext uri="{BB962C8B-B14F-4D97-AF65-F5344CB8AC3E}">
        <p14:creationId xmlns:p14="http://schemas.microsoft.com/office/powerpoint/2010/main" val="33412059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Conditional Execution - if</a:t>
            </a:r>
            <a:endParaRPr lang="en-GB" dirty="0"/>
          </a:p>
        </p:txBody>
      </p:sp>
      <p:sp>
        <p:nvSpPr>
          <p:cNvPr id="3" name="Content Placeholder 2"/>
          <p:cNvSpPr>
            <a:spLocks noGrp="1"/>
          </p:cNvSpPr>
          <p:nvPr>
            <p:ph idx="1"/>
          </p:nvPr>
        </p:nvSpPr>
        <p:spPr/>
        <p:txBody>
          <a:bodyPr/>
          <a:lstStyle/>
          <a:p>
            <a:r>
              <a:rPr lang="en-GB" dirty="0" smtClean="0"/>
              <a:t>The if statement lets a program react in a particular way to data it receives</a:t>
            </a:r>
          </a:p>
          <a:p>
            <a:r>
              <a:rPr lang="en-GB" dirty="0" smtClean="0"/>
              <a:t>This allows us to use metadata in our programs to make them more effective</a:t>
            </a:r>
          </a:p>
          <a:p>
            <a:pPr lvl="1"/>
            <a:r>
              <a:rPr lang="en-GB" dirty="0" smtClean="0"/>
              <a:t>The double glazing program could reject widths and heights that are incorrect</a:t>
            </a:r>
          </a:p>
          <a:p>
            <a:pPr lvl="1"/>
            <a:r>
              <a:rPr lang="en-GB" dirty="0" smtClean="0"/>
              <a:t>This will protect us from lawsuits..</a:t>
            </a:r>
          </a:p>
          <a:p>
            <a:endParaRPr lang="en-GB" dirty="0"/>
          </a:p>
        </p:txBody>
      </p:sp>
      <p:sp>
        <p:nvSpPr>
          <p:cNvPr id="4" name="Date Placeholder 3"/>
          <p:cNvSpPr>
            <a:spLocks noGrp="1"/>
          </p:cNvSpPr>
          <p:nvPr>
            <p:ph type="dt" sz="half" idx="10"/>
          </p:nvPr>
        </p:nvSpPr>
        <p:spPr/>
        <p:txBody>
          <a:bodyPr/>
          <a:lstStyle/>
          <a:p>
            <a:fld id="{1361CF3D-A128-437D-810D-D0BA010863B0}"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30</a:t>
            </a:fld>
            <a:endParaRPr lang="en-GB"/>
          </a:p>
        </p:txBody>
      </p:sp>
    </p:spTree>
    <p:extLst>
      <p:ext uri="{BB962C8B-B14F-4D97-AF65-F5344CB8AC3E}">
        <p14:creationId xmlns:p14="http://schemas.microsoft.com/office/powerpoint/2010/main" val="1250938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Conditional Statement</a:t>
            </a:r>
            <a:endParaRPr lang="en-GB" dirty="0"/>
          </a:p>
        </p:txBody>
      </p:sp>
      <p:sp>
        <p:nvSpPr>
          <p:cNvPr id="8" name="Content Placeholder 7"/>
          <p:cNvSpPr>
            <a:spLocks noGrp="1"/>
          </p:cNvSpPr>
          <p:nvPr>
            <p:ph idx="1"/>
          </p:nvPr>
        </p:nvSpPr>
        <p:spPr>
          <a:xfrm>
            <a:off x="457200" y="3786190"/>
            <a:ext cx="8229600" cy="2339973"/>
          </a:xfrm>
        </p:spPr>
        <p:txBody>
          <a:bodyPr>
            <a:normAutofit/>
          </a:bodyPr>
          <a:lstStyle/>
          <a:p>
            <a:r>
              <a:rPr lang="en-GB" dirty="0" smtClean="0"/>
              <a:t>This is the general form of the Python conditional statement</a:t>
            </a:r>
          </a:p>
          <a:p>
            <a:r>
              <a:rPr lang="en-GB" dirty="0" smtClean="0"/>
              <a:t>The condition is an expression that returns a </a:t>
            </a:r>
            <a:r>
              <a:rPr lang="en-GB" dirty="0" err="1" smtClean="0"/>
              <a:t>boolean</a:t>
            </a:r>
            <a:r>
              <a:rPr lang="en-GB" dirty="0" smtClean="0"/>
              <a:t> result – True or </a:t>
            </a:r>
            <a:r>
              <a:rPr lang="en-GB" dirty="0"/>
              <a:t>F</a:t>
            </a:r>
            <a:r>
              <a:rPr lang="en-GB" dirty="0" smtClean="0"/>
              <a:t>alse</a:t>
            </a:r>
            <a:endParaRPr lang="en-GB" dirty="0"/>
          </a:p>
        </p:txBody>
      </p:sp>
      <p:sp>
        <p:nvSpPr>
          <p:cNvPr id="4" name="Date Placeholder 3"/>
          <p:cNvSpPr>
            <a:spLocks noGrp="1"/>
          </p:cNvSpPr>
          <p:nvPr>
            <p:ph type="dt" sz="half" idx="10"/>
          </p:nvPr>
        </p:nvSpPr>
        <p:spPr/>
        <p:txBody>
          <a:bodyPr/>
          <a:lstStyle/>
          <a:p>
            <a:fld id="{8E34DAFF-1C40-47EC-A083-CAFB5E19DE9D}"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31</a:t>
            </a:fld>
            <a:endParaRPr lang="en-GB"/>
          </a:p>
        </p:txBody>
      </p:sp>
      <p:sp>
        <p:nvSpPr>
          <p:cNvPr id="9" name="Content Placeholder 8"/>
          <p:cNvSpPr>
            <a:spLocks noGrp="1"/>
          </p:cNvSpPr>
          <p:nvPr>
            <p:ph sz="quarter" idx="13"/>
          </p:nvPr>
        </p:nvSpPr>
        <p:spPr>
          <a:xfrm>
            <a:off x="500063" y="1785935"/>
            <a:ext cx="8215312" cy="1857379"/>
          </a:xfrm>
        </p:spPr>
        <p:txBody>
          <a:bodyPr>
            <a:normAutofit/>
          </a:bodyPr>
          <a:lstStyle/>
          <a:p>
            <a:r>
              <a:rPr lang="en-US" sz="2400" dirty="0" smtClean="0">
                <a:solidFill>
                  <a:schemeClr val="accent6">
                    <a:lumMod val="60000"/>
                    <a:lumOff val="40000"/>
                  </a:schemeClr>
                </a:solidFill>
                <a:latin typeface="Consolas" pitchFamily="49" charset="0"/>
                <a:cs typeface="Consolas" pitchFamily="49" charset="0"/>
              </a:rPr>
              <a:t>if</a:t>
            </a:r>
            <a:r>
              <a:rPr lang="en-GB" sz="2400" dirty="0" smtClean="0">
                <a:solidFill>
                  <a:schemeClr val="accent6">
                    <a:lumMod val="60000"/>
                    <a:lumOff val="40000"/>
                  </a:schemeClr>
                </a:solidFill>
                <a:latin typeface="Consolas" pitchFamily="49" charset="0"/>
                <a:cs typeface="Consolas" pitchFamily="49" charset="0"/>
              </a:rPr>
              <a:t> </a:t>
            </a:r>
            <a:r>
              <a:rPr lang="en-GB" sz="2400" dirty="0" smtClean="0">
                <a:latin typeface="Consolas" pitchFamily="49" charset="0"/>
                <a:cs typeface="Consolas" pitchFamily="49" charset="0"/>
              </a:rPr>
              <a:t>(condition):</a:t>
            </a:r>
            <a:br>
              <a:rPr lang="en-GB" sz="2400" dirty="0" smtClean="0">
                <a:latin typeface="Consolas" pitchFamily="49" charset="0"/>
                <a:cs typeface="Consolas" pitchFamily="49" charset="0"/>
              </a:rPr>
            </a:br>
            <a:r>
              <a:rPr lang="en-GB" sz="2400" dirty="0" smtClean="0">
                <a:latin typeface="Consolas" pitchFamily="49" charset="0"/>
                <a:cs typeface="Consolas" pitchFamily="49" charset="0"/>
              </a:rPr>
              <a:t>   statement we do if condition is true</a:t>
            </a:r>
          </a:p>
          <a:p>
            <a:r>
              <a:rPr lang="en-US" sz="2400" dirty="0" smtClean="0">
                <a:solidFill>
                  <a:schemeClr val="accent6">
                    <a:lumMod val="60000"/>
                    <a:lumOff val="40000"/>
                  </a:schemeClr>
                </a:solidFill>
              </a:rPr>
              <a:t>else:</a:t>
            </a:r>
            <a:r>
              <a:rPr lang="en-GB" sz="2400" dirty="0" smtClean="0">
                <a:latin typeface="Consolas" pitchFamily="49" charset="0"/>
                <a:cs typeface="Consolas" pitchFamily="49" charset="0"/>
              </a:rPr>
              <a:t/>
            </a:r>
            <a:br>
              <a:rPr lang="en-GB" sz="2400" dirty="0" smtClean="0">
                <a:latin typeface="Consolas" pitchFamily="49" charset="0"/>
                <a:cs typeface="Consolas" pitchFamily="49" charset="0"/>
              </a:rPr>
            </a:br>
            <a:r>
              <a:rPr lang="en-GB" sz="2400" dirty="0" smtClean="0">
                <a:latin typeface="Consolas" pitchFamily="49" charset="0"/>
                <a:cs typeface="Consolas" pitchFamily="49" charset="0"/>
              </a:rPr>
              <a:t>   statement we do if condition is false</a:t>
            </a:r>
          </a:p>
          <a:p>
            <a:endParaRPr lang="en-GB" dirty="0">
              <a:latin typeface="Consolas" pitchFamily="49" charset="0"/>
              <a:cs typeface="Consolas" pitchFamily="49" charset="0"/>
            </a:endParaRPr>
          </a:p>
        </p:txBody>
      </p:sp>
    </p:spTree>
    <p:extLst>
      <p:ext uri="{BB962C8B-B14F-4D97-AF65-F5344CB8AC3E}">
        <p14:creationId xmlns:p14="http://schemas.microsoft.com/office/powerpoint/2010/main" val="1909216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Relational Operators</a:t>
            </a:r>
            <a:endParaRPr lang="en-GB" dirty="0"/>
          </a:p>
        </p:txBody>
      </p:sp>
      <p:sp>
        <p:nvSpPr>
          <p:cNvPr id="9" name="Content Placeholder 8"/>
          <p:cNvSpPr>
            <a:spLocks noGrp="1"/>
          </p:cNvSpPr>
          <p:nvPr>
            <p:ph idx="1"/>
          </p:nvPr>
        </p:nvSpPr>
        <p:spPr>
          <a:xfrm>
            <a:off x="457200" y="2500306"/>
            <a:ext cx="8229600" cy="3625857"/>
          </a:xfrm>
        </p:spPr>
        <p:txBody>
          <a:bodyPr>
            <a:normAutofit fontScale="92500" lnSpcReduction="20000"/>
          </a:bodyPr>
          <a:lstStyle/>
          <a:p>
            <a:r>
              <a:rPr lang="en-GB" dirty="0" smtClean="0"/>
              <a:t>We have seen how a operators can be used in arithmetic expressions to produce numeric results</a:t>
            </a:r>
          </a:p>
          <a:p>
            <a:endParaRPr lang="en-GB" dirty="0" smtClean="0"/>
          </a:p>
          <a:p>
            <a:endParaRPr lang="en-GB" dirty="0" smtClean="0"/>
          </a:p>
          <a:p>
            <a:r>
              <a:rPr lang="en-GB" dirty="0" smtClean="0"/>
              <a:t>We can use relational operators  in expressions to produce </a:t>
            </a:r>
            <a:r>
              <a:rPr lang="en-GB" dirty="0" err="1" smtClean="0"/>
              <a:t>boolean</a:t>
            </a:r>
            <a:r>
              <a:rPr lang="en-GB" dirty="0" smtClean="0"/>
              <a:t> results which are true or false</a:t>
            </a:r>
            <a:endParaRPr lang="en-GB" dirty="0"/>
          </a:p>
        </p:txBody>
      </p:sp>
      <p:sp>
        <p:nvSpPr>
          <p:cNvPr id="4" name="Date Placeholder 3"/>
          <p:cNvSpPr>
            <a:spLocks noGrp="1"/>
          </p:cNvSpPr>
          <p:nvPr>
            <p:ph type="dt" sz="half" idx="10"/>
          </p:nvPr>
        </p:nvSpPr>
        <p:spPr/>
        <p:txBody>
          <a:bodyPr/>
          <a:lstStyle/>
          <a:p>
            <a:fld id="{02EAE81B-E64E-495E-A4FC-3085D361A10E}"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32</a:t>
            </a:fld>
            <a:endParaRPr lang="en-GB"/>
          </a:p>
        </p:txBody>
      </p:sp>
      <p:sp>
        <p:nvSpPr>
          <p:cNvPr id="10" name="Content Placeholder 9"/>
          <p:cNvSpPr>
            <a:spLocks noGrp="1"/>
          </p:cNvSpPr>
          <p:nvPr>
            <p:ph sz="quarter" idx="13"/>
          </p:nvPr>
        </p:nvSpPr>
        <p:spPr>
          <a:xfrm>
            <a:off x="500092" y="3714752"/>
            <a:ext cx="8215312" cy="714370"/>
          </a:xfrm>
        </p:spPr>
        <p:txBody>
          <a:bodyPr/>
          <a:lstStyle/>
          <a:p>
            <a:r>
              <a:rPr lang="en-GB" dirty="0" smtClean="0">
                <a:latin typeface="Consolas" pitchFamily="49" charset="0"/>
                <a:cs typeface="Consolas" pitchFamily="49" charset="0"/>
              </a:rPr>
              <a:t>height &gt; 3.0 </a:t>
            </a:r>
            <a:endParaRPr lang="en-GB" dirty="0">
              <a:latin typeface="Consolas" pitchFamily="49" charset="0"/>
              <a:cs typeface="Consolas" pitchFamily="49" charset="0"/>
            </a:endParaRPr>
          </a:p>
        </p:txBody>
      </p:sp>
      <p:sp>
        <p:nvSpPr>
          <p:cNvPr id="11" name="Content Placeholder 10"/>
          <p:cNvSpPr txBox="1">
            <a:spLocks/>
          </p:cNvSpPr>
          <p:nvPr/>
        </p:nvSpPr>
        <p:spPr>
          <a:xfrm>
            <a:off x="471459" y="1714488"/>
            <a:ext cx="8215312" cy="57149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Autofit/>
          </a:bodyPr>
          <a:lstStyle/>
          <a:p>
            <a:pPr lvl="0">
              <a:spcBef>
                <a:spcPct val="20000"/>
              </a:spcBef>
            </a:pPr>
            <a:r>
              <a:rPr lang="en-GB" sz="2800" dirty="0" smtClean="0">
                <a:latin typeface="Consolas" pitchFamily="49" charset="0"/>
                <a:cs typeface="Consolas" pitchFamily="49" charset="0"/>
              </a:rPr>
              <a:t>2 * ( width + height ) * 3.25 </a:t>
            </a:r>
            <a:endParaRPr kumimoji="0" lang="en-GB" sz="2800" b="0" i="0" u="none" strike="noStrike" kern="1200" cap="none" spc="0" normalizeH="0" baseline="0" noProof="0" dirty="0">
              <a:ln>
                <a:noFill/>
              </a:ln>
              <a:solidFill>
                <a:schemeClr val="tx1"/>
              </a:solidFill>
              <a:effectLst/>
              <a:uLnTx/>
              <a:uFillTx/>
              <a:latin typeface="Consolas" pitchFamily="49" charset="0"/>
              <a:cs typeface="Consolas" pitchFamily="49" charset="0"/>
            </a:endParaRPr>
          </a:p>
        </p:txBody>
      </p:sp>
    </p:spTree>
    <p:extLst>
      <p:ext uri="{BB962C8B-B14F-4D97-AF65-F5344CB8AC3E}">
        <p14:creationId xmlns:p14="http://schemas.microsoft.com/office/powerpoint/2010/main" val="6521783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Testing the height upper limit</a:t>
            </a:r>
            <a:endParaRPr lang="en-GB" dirty="0"/>
          </a:p>
        </p:txBody>
      </p:sp>
      <p:sp>
        <p:nvSpPr>
          <p:cNvPr id="8" name="Content Placeholder 7"/>
          <p:cNvSpPr>
            <a:spLocks noGrp="1"/>
          </p:cNvSpPr>
          <p:nvPr>
            <p:ph idx="1"/>
          </p:nvPr>
        </p:nvSpPr>
        <p:spPr>
          <a:xfrm>
            <a:off x="457200" y="3786190"/>
            <a:ext cx="8229600" cy="2339973"/>
          </a:xfrm>
        </p:spPr>
        <p:txBody>
          <a:bodyPr>
            <a:normAutofit/>
          </a:bodyPr>
          <a:lstStyle/>
          <a:p>
            <a:r>
              <a:rPr lang="en-GB" dirty="0" smtClean="0"/>
              <a:t>This test validates the upper bound of the height value</a:t>
            </a:r>
          </a:p>
          <a:p>
            <a:r>
              <a:rPr lang="en-GB" dirty="0" smtClean="0"/>
              <a:t>Note that it doesn’t check for heights which are to small or negative</a:t>
            </a:r>
          </a:p>
          <a:p>
            <a:endParaRPr lang="en-GB" dirty="0"/>
          </a:p>
        </p:txBody>
      </p:sp>
      <p:sp>
        <p:nvSpPr>
          <p:cNvPr id="4" name="Date Placeholder 3"/>
          <p:cNvSpPr>
            <a:spLocks noGrp="1"/>
          </p:cNvSpPr>
          <p:nvPr>
            <p:ph type="dt" sz="half" idx="10"/>
          </p:nvPr>
        </p:nvSpPr>
        <p:spPr/>
        <p:txBody>
          <a:bodyPr/>
          <a:lstStyle/>
          <a:p>
            <a:fld id="{B9BFB003-F74D-41D9-864C-1595217DA8BC}"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33</a:t>
            </a:fld>
            <a:endParaRPr lang="en-GB"/>
          </a:p>
        </p:txBody>
      </p:sp>
      <p:sp>
        <p:nvSpPr>
          <p:cNvPr id="9" name="Content Placeholder 8"/>
          <p:cNvSpPr>
            <a:spLocks noGrp="1"/>
          </p:cNvSpPr>
          <p:nvPr>
            <p:ph sz="quarter" idx="13"/>
          </p:nvPr>
        </p:nvSpPr>
        <p:spPr>
          <a:xfrm>
            <a:off x="500063" y="1785935"/>
            <a:ext cx="8215312" cy="1857379"/>
          </a:xfrm>
        </p:spPr>
        <p:txBody>
          <a:bodyPr>
            <a:normAutofit fontScale="92500" lnSpcReduction="20000"/>
          </a:bodyPr>
          <a:lstStyle/>
          <a:p>
            <a:r>
              <a:rPr lang="en-GB" dirty="0">
                <a:solidFill>
                  <a:schemeClr val="accent6">
                    <a:lumMod val="60000"/>
                    <a:lumOff val="40000"/>
                  </a:schemeClr>
                </a:solidFill>
              </a:rPr>
              <a:t>if</a:t>
            </a:r>
            <a:r>
              <a:rPr lang="en-GB" dirty="0"/>
              <a:t> (height &gt; 3.0):</a:t>
            </a:r>
          </a:p>
          <a:p>
            <a:r>
              <a:rPr lang="en-GB" dirty="0"/>
              <a:t>    </a:t>
            </a:r>
            <a:r>
              <a:rPr lang="en-GB" dirty="0">
                <a:solidFill>
                  <a:schemeClr val="accent4">
                    <a:lumMod val="75000"/>
                  </a:schemeClr>
                </a:solidFill>
              </a:rPr>
              <a:t>print</a:t>
            </a:r>
            <a:r>
              <a:rPr lang="en-GB" dirty="0"/>
              <a:t>(</a:t>
            </a:r>
            <a:r>
              <a:rPr lang="en-GB" dirty="0">
                <a:solidFill>
                  <a:srgbClr val="92D050"/>
                </a:solidFill>
              </a:rPr>
              <a:t>'Too high'</a:t>
            </a:r>
            <a:r>
              <a:rPr lang="en-GB" dirty="0"/>
              <a:t>)</a:t>
            </a:r>
          </a:p>
          <a:p>
            <a:r>
              <a:rPr lang="en-GB" dirty="0">
                <a:solidFill>
                  <a:schemeClr val="accent6">
                    <a:lumMod val="60000"/>
                    <a:lumOff val="40000"/>
                  </a:schemeClr>
                </a:solidFill>
              </a:rPr>
              <a:t>else</a:t>
            </a:r>
            <a:r>
              <a:rPr lang="en-GB" dirty="0"/>
              <a:t>:</a:t>
            </a:r>
          </a:p>
          <a:p>
            <a:r>
              <a:rPr lang="en-GB" dirty="0"/>
              <a:t>    </a:t>
            </a:r>
            <a:r>
              <a:rPr lang="en-GB" dirty="0">
                <a:solidFill>
                  <a:schemeClr val="accent4">
                    <a:lumMod val="75000"/>
                  </a:schemeClr>
                </a:solidFill>
              </a:rPr>
              <a:t>print</a:t>
            </a:r>
            <a:r>
              <a:rPr lang="en-GB" dirty="0"/>
              <a:t>(</a:t>
            </a:r>
            <a:r>
              <a:rPr lang="en-GB" dirty="0">
                <a:solidFill>
                  <a:srgbClr val="92D050"/>
                </a:solidFill>
              </a:rPr>
              <a:t>'OK'</a:t>
            </a:r>
            <a:r>
              <a:rPr lang="en-GB" dirty="0"/>
              <a:t>)</a:t>
            </a:r>
          </a:p>
          <a:p>
            <a:endParaRPr lang="en-GB" dirty="0">
              <a:latin typeface="Consolas" pitchFamily="49" charset="0"/>
              <a:cs typeface="Consolas" pitchFamily="49" charset="0"/>
            </a:endParaRPr>
          </a:p>
        </p:txBody>
      </p:sp>
    </p:spTree>
    <p:extLst>
      <p:ext uri="{BB962C8B-B14F-4D97-AF65-F5344CB8AC3E}">
        <p14:creationId xmlns:p14="http://schemas.microsoft.com/office/powerpoint/2010/main" val="2623212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Missing off the else part</a:t>
            </a:r>
            <a:endParaRPr lang="en-GB" dirty="0"/>
          </a:p>
        </p:txBody>
      </p:sp>
      <p:sp>
        <p:nvSpPr>
          <p:cNvPr id="8" name="Content Placeholder 7"/>
          <p:cNvSpPr>
            <a:spLocks noGrp="1"/>
          </p:cNvSpPr>
          <p:nvPr>
            <p:ph idx="1"/>
          </p:nvPr>
        </p:nvSpPr>
        <p:spPr>
          <a:xfrm>
            <a:off x="457200" y="2857496"/>
            <a:ext cx="8229600" cy="3268667"/>
          </a:xfrm>
        </p:spPr>
        <p:txBody>
          <a:bodyPr>
            <a:normAutofit/>
          </a:bodyPr>
          <a:lstStyle/>
          <a:p>
            <a:r>
              <a:rPr lang="en-GB" dirty="0" smtClean="0"/>
              <a:t>If you don’t need the else part you can leave it out</a:t>
            </a:r>
          </a:p>
          <a:p>
            <a:r>
              <a:rPr lang="en-GB" dirty="0" smtClean="0"/>
              <a:t>Whether you have an else part depends on what you are trying to achieve with the code</a:t>
            </a:r>
          </a:p>
          <a:p>
            <a:pPr lvl="1"/>
            <a:r>
              <a:rPr lang="en-GB" dirty="0" smtClean="0"/>
              <a:t>Don’t feel obliged to add one</a:t>
            </a:r>
          </a:p>
          <a:p>
            <a:endParaRPr lang="en-GB" dirty="0"/>
          </a:p>
        </p:txBody>
      </p:sp>
      <p:sp>
        <p:nvSpPr>
          <p:cNvPr id="4" name="Date Placeholder 3"/>
          <p:cNvSpPr>
            <a:spLocks noGrp="1"/>
          </p:cNvSpPr>
          <p:nvPr>
            <p:ph type="dt" sz="half" idx="10"/>
          </p:nvPr>
        </p:nvSpPr>
        <p:spPr/>
        <p:txBody>
          <a:bodyPr/>
          <a:lstStyle/>
          <a:p>
            <a:fld id="{80D75B64-031C-4ABD-87E1-3DAFF4395725}"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34</a:t>
            </a:fld>
            <a:endParaRPr lang="en-GB"/>
          </a:p>
        </p:txBody>
      </p:sp>
      <p:sp>
        <p:nvSpPr>
          <p:cNvPr id="9" name="Content Placeholder 8"/>
          <p:cNvSpPr>
            <a:spLocks noGrp="1"/>
          </p:cNvSpPr>
          <p:nvPr>
            <p:ph sz="quarter" idx="13"/>
          </p:nvPr>
        </p:nvSpPr>
        <p:spPr>
          <a:xfrm>
            <a:off x="500063" y="1785935"/>
            <a:ext cx="8215312" cy="857247"/>
          </a:xfrm>
        </p:spPr>
        <p:txBody>
          <a:bodyPr>
            <a:normAutofit lnSpcReduction="10000"/>
          </a:bodyPr>
          <a:lstStyle/>
          <a:p>
            <a:r>
              <a:rPr lang="en-GB" sz="2400" dirty="0">
                <a:solidFill>
                  <a:schemeClr val="accent6">
                    <a:lumMod val="60000"/>
                    <a:lumOff val="40000"/>
                  </a:schemeClr>
                </a:solidFill>
              </a:rPr>
              <a:t>if</a:t>
            </a:r>
            <a:r>
              <a:rPr lang="en-GB" sz="2400" dirty="0"/>
              <a:t> (height &gt; 3.0):</a:t>
            </a:r>
          </a:p>
          <a:p>
            <a:r>
              <a:rPr lang="en-GB" sz="2400" dirty="0"/>
              <a:t>    </a:t>
            </a:r>
            <a:r>
              <a:rPr lang="en-GB" sz="2400" dirty="0">
                <a:solidFill>
                  <a:schemeClr val="accent4">
                    <a:lumMod val="75000"/>
                  </a:schemeClr>
                </a:solidFill>
              </a:rPr>
              <a:t>print</a:t>
            </a:r>
            <a:r>
              <a:rPr lang="en-GB" sz="2400" dirty="0"/>
              <a:t>(</a:t>
            </a:r>
            <a:r>
              <a:rPr lang="en-GB" sz="2400" dirty="0">
                <a:solidFill>
                  <a:srgbClr val="92D050"/>
                </a:solidFill>
              </a:rPr>
              <a:t>'Too high</a:t>
            </a:r>
            <a:r>
              <a:rPr lang="en-GB" sz="2400" dirty="0" smtClean="0">
                <a:solidFill>
                  <a:srgbClr val="92D050"/>
                </a:solidFill>
              </a:rPr>
              <a:t>'</a:t>
            </a:r>
            <a:r>
              <a:rPr lang="en-GB" sz="2400" dirty="0" smtClean="0"/>
              <a:t>)</a:t>
            </a:r>
            <a:endParaRPr lang="en-GB" sz="2400" dirty="0"/>
          </a:p>
        </p:txBody>
      </p:sp>
    </p:spTree>
    <p:extLst>
      <p:ext uri="{BB962C8B-B14F-4D97-AF65-F5344CB8AC3E}">
        <p14:creationId xmlns:p14="http://schemas.microsoft.com/office/powerpoint/2010/main" val="4641351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Relational Operators</a:t>
            </a:r>
            <a:endParaRPr lang="en-GB" dirty="0"/>
          </a:p>
        </p:txBody>
      </p:sp>
      <p:sp>
        <p:nvSpPr>
          <p:cNvPr id="9" name="Content Placeholder 8"/>
          <p:cNvSpPr>
            <a:spLocks noGrp="1"/>
          </p:cNvSpPr>
          <p:nvPr>
            <p:ph idx="1"/>
          </p:nvPr>
        </p:nvSpPr>
        <p:spPr/>
        <p:txBody>
          <a:bodyPr/>
          <a:lstStyle/>
          <a:p>
            <a:r>
              <a:rPr lang="en-GB" dirty="0" smtClean="0"/>
              <a:t>You use relational operators to perform comparisons</a:t>
            </a:r>
          </a:p>
          <a:p>
            <a:r>
              <a:rPr lang="en-GB" dirty="0" smtClean="0"/>
              <a:t>A relational operator works between two numeric operands </a:t>
            </a:r>
          </a:p>
          <a:p>
            <a:r>
              <a:rPr lang="en-GB" dirty="0" smtClean="0"/>
              <a:t>It returns a </a:t>
            </a:r>
            <a:r>
              <a:rPr lang="en-GB" dirty="0" err="1" smtClean="0"/>
              <a:t>boolean</a:t>
            </a:r>
            <a:r>
              <a:rPr lang="en-GB" dirty="0" smtClean="0"/>
              <a:t> result which is either True or </a:t>
            </a:r>
            <a:r>
              <a:rPr lang="en-GB" dirty="0"/>
              <a:t>F</a:t>
            </a:r>
            <a:r>
              <a:rPr lang="en-GB" dirty="0" smtClean="0"/>
              <a:t>alse</a:t>
            </a:r>
          </a:p>
          <a:p>
            <a:endParaRPr lang="en-GB" dirty="0"/>
          </a:p>
        </p:txBody>
      </p:sp>
      <p:sp>
        <p:nvSpPr>
          <p:cNvPr id="4" name="Date Placeholder 3"/>
          <p:cNvSpPr>
            <a:spLocks noGrp="1"/>
          </p:cNvSpPr>
          <p:nvPr>
            <p:ph type="dt" sz="half" idx="10"/>
          </p:nvPr>
        </p:nvSpPr>
        <p:spPr/>
        <p:txBody>
          <a:bodyPr/>
          <a:lstStyle/>
          <a:p>
            <a:fld id="{2AB1140C-E365-49D3-BCED-A9F993EAAE0A}"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35</a:t>
            </a:fld>
            <a:endParaRPr lang="en-GB"/>
          </a:p>
        </p:txBody>
      </p:sp>
    </p:spTree>
    <p:extLst>
      <p:ext uri="{BB962C8B-B14F-4D97-AF65-F5344CB8AC3E}">
        <p14:creationId xmlns:p14="http://schemas.microsoft.com/office/powerpoint/2010/main" val="41113812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operator</a:t>
            </a:r>
            <a:endParaRPr lang="en-GB" dirty="0"/>
          </a:p>
        </p:txBody>
      </p:sp>
      <p:sp>
        <p:nvSpPr>
          <p:cNvPr id="7" name="Content Placeholder 6"/>
          <p:cNvSpPr>
            <a:spLocks noGrp="1"/>
          </p:cNvSpPr>
          <p:nvPr>
            <p:ph idx="1"/>
          </p:nvPr>
        </p:nvSpPr>
        <p:spPr>
          <a:xfrm>
            <a:off x="457200" y="3571876"/>
            <a:ext cx="8229600" cy="2554287"/>
          </a:xfrm>
        </p:spPr>
        <p:txBody>
          <a:bodyPr/>
          <a:lstStyle/>
          <a:p>
            <a:r>
              <a:rPr lang="en-GB" dirty="0" smtClean="0"/>
              <a:t>The </a:t>
            </a:r>
            <a:r>
              <a:rPr lang="en-GB" dirty="0" smtClean="0">
                <a:latin typeface="Courier New" pitchFamily="49" charset="0"/>
                <a:cs typeface="Courier New" pitchFamily="49" charset="0"/>
              </a:rPr>
              <a:t>==</a:t>
            </a:r>
            <a:r>
              <a:rPr lang="en-GB" dirty="0" smtClean="0"/>
              <a:t> operator returns true if the two operands are equal</a:t>
            </a:r>
          </a:p>
          <a:p>
            <a:r>
              <a:rPr lang="en-GB" dirty="0" smtClean="0"/>
              <a:t>Note that this is not the same as the </a:t>
            </a:r>
            <a:r>
              <a:rPr lang="en-GB" dirty="0" smtClean="0">
                <a:latin typeface="Courier New" pitchFamily="49" charset="0"/>
                <a:cs typeface="Courier New" pitchFamily="49" charset="0"/>
              </a:rPr>
              <a:t>=</a:t>
            </a:r>
            <a:r>
              <a:rPr lang="en-GB" dirty="0" smtClean="0"/>
              <a:t> operator, which performs assignment</a:t>
            </a:r>
            <a:endParaRPr lang="en-GB" dirty="0"/>
          </a:p>
        </p:txBody>
      </p:sp>
      <p:sp>
        <p:nvSpPr>
          <p:cNvPr id="4" name="Date Placeholder 3"/>
          <p:cNvSpPr>
            <a:spLocks noGrp="1"/>
          </p:cNvSpPr>
          <p:nvPr>
            <p:ph type="dt" sz="half" idx="10"/>
          </p:nvPr>
        </p:nvSpPr>
        <p:spPr/>
        <p:txBody>
          <a:bodyPr/>
          <a:lstStyle/>
          <a:p>
            <a:fld id="{343A3B7A-6B40-4296-B060-5BBE83CFB32E}"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36</a:t>
            </a:fld>
            <a:endParaRPr lang="en-GB"/>
          </a:p>
        </p:txBody>
      </p:sp>
      <p:sp>
        <p:nvSpPr>
          <p:cNvPr id="8" name="Content Placeholder 7"/>
          <p:cNvSpPr>
            <a:spLocks noGrp="1"/>
          </p:cNvSpPr>
          <p:nvPr>
            <p:ph sz="quarter" idx="13"/>
          </p:nvPr>
        </p:nvSpPr>
        <p:spPr>
          <a:xfrm>
            <a:off x="500063" y="2143125"/>
            <a:ext cx="8215312" cy="1000123"/>
          </a:xfrm>
        </p:spPr>
        <p:txBody>
          <a:bodyPr>
            <a:normAutofit/>
          </a:bodyPr>
          <a:lstStyle/>
          <a:p>
            <a:r>
              <a:rPr lang="en-GB" sz="2800" dirty="0" smtClean="0">
                <a:solidFill>
                  <a:schemeClr val="accent6">
                    <a:lumMod val="75000"/>
                  </a:schemeClr>
                </a:solidFill>
                <a:latin typeface="Consolas" pitchFamily="49" charset="0"/>
                <a:cs typeface="Consolas" pitchFamily="49" charset="0"/>
              </a:rPr>
              <a:t>if </a:t>
            </a:r>
            <a:r>
              <a:rPr lang="en-GB" sz="2800" dirty="0" smtClean="0">
                <a:latin typeface="Consolas" pitchFamily="49" charset="0"/>
                <a:cs typeface="Consolas" pitchFamily="49" charset="0"/>
              </a:rPr>
              <a:t>( age == 21 ): </a:t>
            </a:r>
            <a:br>
              <a:rPr lang="en-GB" sz="2800" dirty="0" smtClean="0">
                <a:latin typeface="Consolas" pitchFamily="49" charset="0"/>
                <a:cs typeface="Consolas" pitchFamily="49" charset="0"/>
              </a:rPr>
            </a:br>
            <a:r>
              <a:rPr lang="en-GB" sz="2800" dirty="0" smtClean="0">
                <a:latin typeface="Consolas" pitchFamily="49" charset="0"/>
                <a:cs typeface="Consolas" pitchFamily="49" charset="0"/>
              </a:rPr>
              <a:t>   </a:t>
            </a:r>
            <a:r>
              <a:rPr lang="en-GB" sz="2800" dirty="0" smtClean="0">
                <a:solidFill>
                  <a:schemeClr val="accent4">
                    <a:lumMod val="75000"/>
                  </a:schemeClr>
                </a:solidFill>
                <a:latin typeface="Consolas" pitchFamily="49" charset="0"/>
                <a:cs typeface="Consolas" pitchFamily="49" charset="0"/>
              </a:rPr>
              <a:t>print</a:t>
            </a:r>
            <a:r>
              <a:rPr lang="en-GB" sz="2800" dirty="0" smtClean="0">
                <a:latin typeface="Consolas" pitchFamily="49" charset="0"/>
                <a:cs typeface="Consolas" pitchFamily="49" charset="0"/>
              </a:rPr>
              <a:t> (</a:t>
            </a:r>
            <a:r>
              <a:rPr lang="en-GB" sz="2800" dirty="0" smtClean="0">
                <a:solidFill>
                  <a:srgbClr val="92D050"/>
                </a:solidFill>
                <a:latin typeface="Consolas" pitchFamily="49" charset="0"/>
                <a:cs typeface="Consolas" pitchFamily="49" charset="0"/>
              </a:rPr>
              <a:t>'Happy 21st'</a:t>
            </a:r>
            <a:r>
              <a:rPr lang="en-GB" sz="2800" dirty="0" smtClean="0">
                <a:latin typeface="Consolas" pitchFamily="49" charset="0"/>
                <a:cs typeface="Consolas" pitchFamily="49" charset="0"/>
              </a:rPr>
              <a:t>)</a:t>
            </a:r>
          </a:p>
        </p:txBody>
      </p:sp>
    </p:spTree>
    <p:extLst>
      <p:ext uri="{BB962C8B-B14F-4D97-AF65-F5344CB8AC3E}">
        <p14:creationId xmlns:p14="http://schemas.microsoft.com/office/powerpoint/2010/main" val="5032026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operator and Floating Point</a:t>
            </a:r>
            <a:endParaRPr lang="en-GB" dirty="0"/>
          </a:p>
        </p:txBody>
      </p:sp>
      <p:sp>
        <p:nvSpPr>
          <p:cNvPr id="7" name="Content Placeholder 6"/>
          <p:cNvSpPr>
            <a:spLocks noGrp="1"/>
          </p:cNvSpPr>
          <p:nvPr>
            <p:ph idx="1"/>
          </p:nvPr>
        </p:nvSpPr>
        <p:spPr>
          <a:xfrm>
            <a:off x="457200" y="3571876"/>
            <a:ext cx="8229600" cy="2554287"/>
          </a:xfrm>
        </p:spPr>
        <p:txBody>
          <a:bodyPr>
            <a:normAutofit lnSpcReduction="10000"/>
          </a:bodyPr>
          <a:lstStyle/>
          <a:p>
            <a:r>
              <a:rPr lang="en-GB" dirty="0" smtClean="0"/>
              <a:t>Because floating point values can’t be held exactly it is very dangerous to compare them for equality</a:t>
            </a:r>
          </a:p>
          <a:p>
            <a:r>
              <a:rPr lang="en-GB" dirty="0" smtClean="0"/>
              <a:t>The condition may be unreliable because of errors in calculation</a:t>
            </a:r>
          </a:p>
        </p:txBody>
      </p:sp>
      <p:sp>
        <p:nvSpPr>
          <p:cNvPr id="4" name="Date Placeholder 3"/>
          <p:cNvSpPr>
            <a:spLocks noGrp="1"/>
          </p:cNvSpPr>
          <p:nvPr>
            <p:ph type="dt" sz="half" idx="10"/>
          </p:nvPr>
        </p:nvSpPr>
        <p:spPr/>
        <p:txBody>
          <a:bodyPr/>
          <a:lstStyle/>
          <a:p>
            <a:fld id="{1185074D-3492-4654-BD15-D5BE52869281}"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37</a:t>
            </a:fld>
            <a:endParaRPr lang="en-GB"/>
          </a:p>
        </p:txBody>
      </p:sp>
      <p:sp>
        <p:nvSpPr>
          <p:cNvPr id="8" name="Content Placeholder 7"/>
          <p:cNvSpPr>
            <a:spLocks noGrp="1"/>
          </p:cNvSpPr>
          <p:nvPr>
            <p:ph sz="quarter" idx="13"/>
          </p:nvPr>
        </p:nvSpPr>
        <p:spPr>
          <a:xfrm>
            <a:off x="500063" y="2143125"/>
            <a:ext cx="8215312" cy="1000123"/>
          </a:xfrm>
        </p:spPr>
        <p:txBody>
          <a:bodyPr>
            <a:normAutofit/>
          </a:bodyPr>
          <a:lstStyle/>
          <a:p>
            <a:r>
              <a:rPr lang="en-GB" sz="2800" dirty="0" smtClean="0">
                <a:solidFill>
                  <a:schemeClr val="accent6">
                    <a:lumMod val="75000"/>
                  </a:schemeClr>
                </a:solidFill>
                <a:latin typeface="Consolas" pitchFamily="49" charset="0"/>
                <a:cs typeface="Consolas" pitchFamily="49" charset="0"/>
              </a:rPr>
              <a:t>if </a:t>
            </a:r>
            <a:r>
              <a:rPr lang="en-GB" sz="2800" dirty="0" smtClean="0">
                <a:latin typeface="Consolas" pitchFamily="49" charset="0"/>
                <a:cs typeface="Consolas" pitchFamily="49" charset="0"/>
              </a:rPr>
              <a:t>( average == 1.0f ): </a:t>
            </a:r>
            <a:br>
              <a:rPr lang="en-GB" sz="2800" dirty="0" smtClean="0">
                <a:latin typeface="Consolas" pitchFamily="49" charset="0"/>
                <a:cs typeface="Consolas" pitchFamily="49" charset="0"/>
              </a:rPr>
            </a:br>
            <a:r>
              <a:rPr lang="en-GB" sz="2800" dirty="0" smtClean="0">
                <a:latin typeface="Consolas" pitchFamily="49" charset="0"/>
                <a:cs typeface="Consolas" pitchFamily="49" charset="0"/>
              </a:rPr>
              <a:t>   </a:t>
            </a:r>
            <a:r>
              <a:rPr lang="en-GB" sz="2800" dirty="0" smtClean="0">
                <a:solidFill>
                  <a:srgbClr val="7030A0"/>
                </a:solidFill>
                <a:latin typeface="Consolas" pitchFamily="49" charset="0"/>
                <a:cs typeface="Consolas" pitchFamily="49" charset="0"/>
              </a:rPr>
              <a:t>print </a:t>
            </a:r>
            <a:r>
              <a:rPr lang="en-GB" sz="2800" dirty="0" smtClean="0">
                <a:latin typeface="Consolas" pitchFamily="49" charset="0"/>
                <a:cs typeface="Consolas" pitchFamily="49" charset="0"/>
              </a:rPr>
              <a:t>(</a:t>
            </a:r>
            <a:r>
              <a:rPr lang="en-GB" sz="2800" dirty="0" smtClean="0">
                <a:solidFill>
                  <a:srgbClr val="92D050"/>
                </a:solidFill>
              </a:rPr>
              <a:t>'</a:t>
            </a:r>
            <a:r>
              <a:rPr lang="en-GB" sz="2800" dirty="0" smtClean="0">
                <a:solidFill>
                  <a:srgbClr val="92D050"/>
                </a:solidFill>
                <a:latin typeface="Consolas" pitchFamily="49" charset="0"/>
                <a:cs typeface="Consolas" pitchFamily="49" charset="0"/>
              </a:rPr>
              <a:t>Average of 1'</a:t>
            </a:r>
            <a:r>
              <a:rPr lang="en-GB" sz="2800" dirty="0" smtClean="0">
                <a:latin typeface="Consolas" pitchFamily="49" charset="0"/>
                <a:cs typeface="Consolas" pitchFamily="49" charset="0"/>
              </a:rPr>
              <a:t>)</a:t>
            </a:r>
          </a:p>
        </p:txBody>
      </p:sp>
    </p:spTree>
    <p:extLst>
      <p:ext uri="{BB962C8B-B14F-4D97-AF65-F5344CB8AC3E}">
        <p14:creationId xmlns:p14="http://schemas.microsoft.com/office/powerpoint/2010/main" val="20348763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operator and strings</a:t>
            </a:r>
            <a:endParaRPr lang="en-GB" dirty="0"/>
          </a:p>
        </p:txBody>
      </p:sp>
      <p:sp>
        <p:nvSpPr>
          <p:cNvPr id="7" name="Content Placeholder 6"/>
          <p:cNvSpPr>
            <a:spLocks noGrp="1"/>
          </p:cNvSpPr>
          <p:nvPr>
            <p:ph idx="1"/>
          </p:nvPr>
        </p:nvSpPr>
        <p:spPr>
          <a:xfrm>
            <a:off x="457200" y="3571876"/>
            <a:ext cx="8229600" cy="2554287"/>
          </a:xfrm>
        </p:spPr>
        <p:txBody>
          <a:bodyPr>
            <a:normAutofit/>
          </a:bodyPr>
          <a:lstStyle/>
          <a:p>
            <a:r>
              <a:rPr lang="en-GB" dirty="0" smtClean="0"/>
              <a:t>We can compare strings for equality</a:t>
            </a:r>
          </a:p>
          <a:p>
            <a:r>
              <a:rPr lang="en-GB" dirty="0" smtClean="0"/>
              <a:t>The comparison is case sensitive</a:t>
            </a:r>
          </a:p>
          <a:p>
            <a:pPr lvl="1"/>
            <a:r>
              <a:rPr lang="en-GB" dirty="0" smtClean="0"/>
              <a:t>The string </a:t>
            </a:r>
            <a:r>
              <a:rPr lang="en-GB" dirty="0" smtClean="0">
                <a:latin typeface="Courier New" pitchFamily="49" charset="0"/>
                <a:cs typeface="Courier New" pitchFamily="49" charset="0"/>
              </a:rPr>
              <a:t>"rob"</a:t>
            </a:r>
            <a:r>
              <a:rPr lang="en-GB" dirty="0" smtClean="0"/>
              <a:t> would not be recognised by the above code</a:t>
            </a:r>
          </a:p>
        </p:txBody>
      </p:sp>
      <p:sp>
        <p:nvSpPr>
          <p:cNvPr id="4" name="Date Placeholder 3"/>
          <p:cNvSpPr>
            <a:spLocks noGrp="1"/>
          </p:cNvSpPr>
          <p:nvPr>
            <p:ph type="dt" sz="half" idx="10"/>
          </p:nvPr>
        </p:nvSpPr>
        <p:spPr/>
        <p:txBody>
          <a:bodyPr/>
          <a:lstStyle/>
          <a:p>
            <a:fld id="{4A19230C-9C70-4540-9CD6-1BFEC832D28C}"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38</a:t>
            </a:fld>
            <a:endParaRPr lang="en-GB"/>
          </a:p>
        </p:txBody>
      </p:sp>
      <p:sp>
        <p:nvSpPr>
          <p:cNvPr id="8" name="Content Placeholder 7"/>
          <p:cNvSpPr>
            <a:spLocks noGrp="1"/>
          </p:cNvSpPr>
          <p:nvPr>
            <p:ph sz="quarter" idx="13"/>
          </p:nvPr>
        </p:nvSpPr>
        <p:spPr>
          <a:xfrm>
            <a:off x="500063" y="2143125"/>
            <a:ext cx="8215312" cy="1000123"/>
          </a:xfrm>
        </p:spPr>
        <p:txBody>
          <a:bodyPr>
            <a:normAutofit/>
          </a:bodyPr>
          <a:lstStyle/>
          <a:p>
            <a:r>
              <a:rPr lang="en-GB" sz="2800" dirty="0" smtClean="0">
                <a:solidFill>
                  <a:schemeClr val="accent6">
                    <a:lumMod val="75000"/>
                  </a:schemeClr>
                </a:solidFill>
                <a:latin typeface="Consolas" pitchFamily="49" charset="0"/>
                <a:cs typeface="Consolas" pitchFamily="49" charset="0"/>
              </a:rPr>
              <a:t>if </a:t>
            </a:r>
            <a:r>
              <a:rPr lang="en-GB" sz="2800" dirty="0" smtClean="0">
                <a:latin typeface="Consolas" pitchFamily="49" charset="0"/>
                <a:cs typeface="Consolas" pitchFamily="49" charset="0"/>
              </a:rPr>
              <a:t>( name == </a:t>
            </a:r>
            <a:r>
              <a:rPr lang="en-GB" sz="2800" dirty="0" smtClean="0">
                <a:solidFill>
                  <a:srgbClr val="92D050"/>
                </a:solidFill>
              </a:rPr>
              <a:t>'</a:t>
            </a:r>
            <a:r>
              <a:rPr lang="en-GB" sz="2800" dirty="0" smtClean="0">
                <a:solidFill>
                  <a:srgbClr val="92D050"/>
                </a:solidFill>
                <a:latin typeface="Consolas" pitchFamily="49" charset="0"/>
                <a:cs typeface="Consolas" pitchFamily="49" charset="0"/>
              </a:rPr>
              <a:t>Rob'</a:t>
            </a:r>
            <a:r>
              <a:rPr lang="en-GB" sz="2800" dirty="0" smtClean="0">
                <a:latin typeface="Consolas" pitchFamily="49" charset="0"/>
                <a:cs typeface="Consolas" pitchFamily="49" charset="0"/>
              </a:rPr>
              <a:t> ):</a:t>
            </a:r>
            <a:br>
              <a:rPr lang="en-GB" sz="2800" dirty="0" smtClean="0">
                <a:latin typeface="Consolas" pitchFamily="49" charset="0"/>
                <a:cs typeface="Consolas" pitchFamily="49" charset="0"/>
              </a:rPr>
            </a:br>
            <a:r>
              <a:rPr lang="en-GB" sz="2800" dirty="0" smtClean="0">
                <a:latin typeface="Consolas" pitchFamily="49" charset="0"/>
                <a:cs typeface="Consolas" pitchFamily="49" charset="0"/>
              </a:rPr>
              <a:t>   </a:t>
            </a:r>
            <a:r>
              <a:rPr lang="en-GB" sz="2800" dirty="0" smtClean="0">
                <a:solidFill>
                  <a:srgbClr val="7030A0"/>
                </a:solidFill>
                <a:latin typeface="Consolas" pitchFamily="49" charset="0"/>
                <a:cs typeface="Consolas" pitchFamily="49" charset="0"/>
              </a:rPr>
              <a:t>print </a:t>
            </a:r>
            <a:r>
              <a:rPr lang="en-GB" sz="2800" dirty="0" smtClean="0">
                <a:latin typeface="Consolas" pitchFamily="49" charset="0"/>
                <a:cs typeface="Consolas" pitchFamily="49" charset="0"/>
              </a:rPr>
              <a:t>(</a:t>
            </a:r>
            <a:r>
              <a:rPr lang="en-GB" sz="2800" dirty="0" smtClean="0">
                <a:solidFill>
                  <a:srgbClr val="92D050"/>
                </a:solidFill>
              </a:rPr>
              <a:t>'</a:t>
            </a:r>
            <a:r>
              <a:rPr lang="en-GB" sz="2800" dirty="0" smtClean="0">
                <a:solidFill>
                  <a:srgbClr val="92D050"/>
                </a:solidFill>
                <a:latin typeface="Consolas" pitchFamily="49" charset="0"/>
                <a:cs typeface="Consolas" pitchFamily="49" charset="0"/>
              </a:rPr>
              <a:t>Hello Rob'</a:t>
            </a:r>
            <a:r>
              <a:rPr lang="en-GB" sz="2800" dirty="0" smtClean="0">
                <a:latin typeface="Consolas" pitchFamily="49" charset="0"/>
                <a:cs typeface="Consolas" pitchFamily="49" charset="0"/>
              </a:rPr>
              <a:t>)</a:t>
            </a:r>
          </a:p>
        </p:txBody>
      </p:sp>
    </p:spTree>
    <p:extLst>
      <p:ext uri="{BB962C8B-B14F-4D97-AF65-F5344CB8AC3E}">
        <p14:creationId xmlns:p14="http://schemas.microsoft.com/office/powerpoint/2010/main" val="24225227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 operator</a:t>
            </a:r>
            <a:endParaRPr lang="en-GB" dirty="0"/>
          </a:p>
        </p:txBody>
      </p:sp>
      <p:sp>
        <p:nvSpPr>
          <p:cNvPr id="7" name="Content Placeholder 6"/>
          <p:cNvSpPr>
            <a:spLocks noGrp="1"/>
          </p:cNvSpPr>
          <p:nvPr>
            <p:ph idx="1"/>
          </p:nvPr>
        </p:nvSpPr>
        <p:spPr>
          <a:xfrm>
            <a:off x="457200" y="3571876"/>
            <a:ext cx="8229600" cy="2554287"/>
          </a:xfrm>
        </p:spPr>
        <p:txBody>
          <a:bodyPr>
            <a:normAutofit/>
          </a:bodyPr>
          <a:lstStyle/>
          <a:p>
            <a:r>
              <a:rPr lang="en-GB" dirty="0" smtClean="0"/>
              <a:t>The != (not equals) operator returns true if the operands are not equal to each other</a:t>
            </a:r>
          </a:p>
          <a:p>
            <a:r>
              <a:rPr lang="en-GB" dirty="0" smtClean="0"/>
              <a:t>This can be used in the same way as the == operator</a:t>
            </a:r>
          </a:p>
        </p:txBody>
      </p:sp>
      <p:sp>
        <p:nvSpPr>
          <p:cNvPr id="4" name="Date Placeholder 3"/>
          <p:cNvSpPr>
            <a:spLocks noGrp="1"/>
          </p:cNvSpPr>
          <p:nvPr>
            <p:ph type="dt" sz="half" idx="10"/>
          </p:nvPr>
        </p:nvSpPr>
        <p:spPr/>
        <p:txBody>
          <a:bodyPr/>
          <a:lstStyle/>
          <a:p>
            <a:fld id="{F05520AA-24AB-4EF1-9699-70BD92B390D5}"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39</a:t>
            </a:fld>
            <a:endParaRPr lang="en-GB"/>
          </a:p>
        </p:txBody>
      </p:sp>
      <p:sp>
        <p:nvSpPr>
          <p:cNvPr id="8" name="Content Placeholder 7"/>
          <p:cNvSpPr>
            <a:spLocks noGrp="1"/>
          </p:cNvSpPr>
          <p:nvPr>
            <p:ph sz="quarter" idx="13"/>
          </p:nvPr>
        </p:nvSpPr>
        <p:spPr>
          <a:xfrm>
            <a:off x="500063" y="2143125"/>
            <a:ext cx="8215312" cy="1000123"/>
          </a:xfrm>
        </p:spPr>
        <p:txBody>
          <a:bodyPr>
            <a:normAutofit/>
          </a:bodyPr>
          <a:lstStyle/>
          <a:p>
            <a:r>
              <a:rPr lang="en-GB" sz="2800" dirty="0">
                <a:solidFill>
                  <a:schemeClr val="accent6">
                    <a:lumMod val="75000"/>
                  </a:schemeClr>
                </a:solidFill>
              </a:rPr>
              <a:t>if </a:t>
            </a:r>
            <a:r>
              <a:rPr lang="en-GB" sz="2800" dirty="0"/>
              <a:t>( name </a:t>
            </a:r>
            <a:r>
              <a:rPr lang="en-GB" sz="2800" dirty="0" smtClean="0"/>
              <a:t>!= </a:t>
            </a:r>
            <a:r>
              <a:rPr lang="en-GB" sz="2800" dirty="0">
                <a:solidFill>
                  <a:srgbClr val="92D050"/>
                </a:solidFill>
              </a:rPr>
              <a:t>'Rob'</a:t>
            </a:r>
            <a:r>
              <a:rPr lang="en-GB" sz="2800" dirty="0"/>
              <a:t> ):</a:t>
            </a:r>
            <a:br>
              <a:rPr lang="en-GB" sz="2800" dirty="0"/>
            </a:br>
            <a:r>
              <a:rPr lang="en-GB" sz="2800" dirty="0"/>
              <a:t>   </a:t>
            </a:r>
            <a:r>
              <a:rPr lang="en-GB" sz="2800" dirty="0">
                <a:solidFill>
                  <a:srgbClr val="7030A0"/>
                </a:solidFill>
              </a:rPr>
              <a:t>print </a:t>
            </a:r>
            <a:r>
              <a:rPr lang="en-GB" sz="2800" dirty="0" smtClean="0"/>
              <a:t>(</a:t>
            </a:r>
            <a:r>
              <a:rPr lang="en-GB" sz="2800" dirty="0" smtClean="0">
                <a:solidFill>
                  <a:srgbClr val="92D050"/>
                </a:solidFill>
              </a:rPr>
              <a:t>'You are not </a:t>
            </a:r>
            <a:r>
              <a:rPr lang="en-GB" sz="2800" dirty="0">
                <a:solidFill>
                  <a:srgbClr val="92D050"/>
                </a:solidFill>
              </a:rPr>
              <a:t>Rob</a:t>
            </a:r>
            <a:r>
              <a:rPr lang="en-GB" sz="2800" dirty="0" smtClean="0">
                <a:solidFill>
                  <a:srgbClr val="92D050"/>
                </a:solidFill>
              </a:rPr>
              <a:t>'</a:t>
            </a:r>
            <a:r>
              <a:rPr lang="en-GB" sz="2800" dirty="0" smtClean="0"/>
              <a:t>)</a:t>
            </a:r>
            <a:endParaRPr lang="en-GB" sz="2800" dirty="0"/>
          </a:p>
        </p:txBody>
      </p:sp>
    </p:spTree>
    <p:extLst>
      <p:ext uri="{BB962C8B-B14F-4D97-AF65-F5344CB8AC3E}">
        <p14:creationId xmlns:p14="http://schemas.microsoft.com/office/powerpoint/2010/main" val="1218727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Python in a nutshell</a:t>
            </a:r>
            <a:endParaRPr lang="en-GB" dirty="0"/>
          </a:p>
        </p:txBody>
      </p:sp>
      <p:sp>
        <p:nvSpPr>
          <p:cNvPr id="3" name="Content Placeholder 2"/>
          <p:cNvSpPr>
            <a:spLocks noGrp="1"/>
          </p:cNvSpPr>
          <p:nvPr>
            <p:ph idx="1"/>
          </p:nvPr>
        </p:nvSpPr>
        <p:spPr/>
        <p:txBody>
          <a:bodyPr>
            <a:normAutofit lnSpcReduction="10000"/>
          </a:bodyPr>
          <a:lstStyle/>
          <a:p>
            <a:r>
              <a:rPr lang="en-GB" dirty="0" smtClean="0"/>
              <a:t>Python lets us tell computers what to do</a:t>
            </a:r>
          </a:p>
          <a:p>
            <a:r>
              <a:rPr lang="en-GB" dirty="0" smtClean="0"/>
              <a:t>We can give it single commands (immediate mode) or we can put together a sequence of commands that makes a program</a:t>
            </a:r>
          </a:p>
          <a:p>
            <a:r>
              <a:rPr lang="en-GB" dirty="0" smtClean="0"/>
              <a:t>The computer uses a “Python interpreter” which works out the meaning of each statement and then performs it</a:t>
            </a:r>
          </a:p>
          <a:p>
            <a:endParaRPr lang="en-GB" dirty="0"/>
          </a:p>
        </p:txBody>
      </p:sp>
      <p:sp>
        <p:nvSpPr>
          <p:cNvPr id="4" name="Date Placeholder 3"/>
          <p:cNvSpPr>
            <a:spLocks noGrp="1"/>
          </p:cNvSpPr>
          <p:nvPr>
            <p:ph type="dt" sz="half" idx="10"/>
          </p:nvPr>
        </p:nvSpPr>
        <p:spPr/>
        <p:txBody>
          <a:bodyPr/>
          <a:lstStyle/>
          <a:p>
            <a:fld id="{F4A8D71A-5B43-4852-BD9F-EAB2A7161D9E}"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a:t>
            </a:fld>
            <a:endParaRPr lang="en-GB"/>
          </a:p>
        </p:txBody>
      </p:sp>
    </p:spTree>
    <p:extLst>
      <p:ext uri="{BB962C8B-B14F-4D97-AF65-F5344CB8AC3E}">
        <p14:creationId xmlns:p14="http://schemas.microsoft.com/office/powerpoint/2010/main" val="24998506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&lt; and &gt; operators</a:t>
            </a:r>
            <a:endParaRPr lang="en-GB" dirty="0"/>
          </a:p>
        </p:txBody>
      </p:sp>
      <p:sp>
        <p:nvSpPr>
          <p:cNvPr id="7" name="Content Placeholder 6"/>
          <p:cNvSpPr>
            <a:spLocks noGrp="1"/>
          </p:cNvSpPr>
          <p:nvPr>
            <p:ph idx="1"/>
          </p:nvPr>
        </p:nvSpPr>
        <p:spPr>
          <a:xfrm>
            <a:off x="457200" y="3571876"/>
            <a:ext cx="8229600" cy="2554287"/>
          </a:xfrm>
        </p:spPr>
        <p:txBody>
          <a:bodyPr>
            <a:normAutofit/>
          </a:bodyPr>
          <a:lstStyle/>
          <a:p>
            <a:r>
              <a:rPr lang="en-GB" dirty="0" smtClean="0"/>
              <a:t>The &lt; and &gt; operators test for less-than and greater-than respectively</a:t>
            </a:r>
          </a:p>
          <a:p>
            <a:r>
              <a:rPr lang="en-GB" dirty="0" smtClean="0"/>
              <a:t>Note that if the operands are equal  the result is not true</a:t>
            </a:r>
          </a:p>
        </p:txBody>
      </p:sp>
      <p:sp>
        <p:nvSpPr>
          <p:cNvPr id="4" name="Date Placeholder 3"/>
          <p:cNvSpPr>
            <a:spLocks noGrp="1"/>
          </p:cNvSpPr>
          <p:nvPr>
            <p:ph type="dt" sz="half" idx="10"/>
          </p:nvPr>
        </p:nvSpPr>
        <p:spPr/>
        <p:txBody>
          <a:bodyPr/>
          <a:lstStyle/>
          <a:p>
            <a:fld id="{BF166BEB-96B7-41EC-AD6E-2AC8166B1E7A}"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40</a:t>
            </a:fld>
            <a:endParaRPr lang="en-GB"/>
          </a:p>
        </p:txBody>
      </p:sp>
      <p:sp>
        <p:nvSpPr>
          <p:cNvPr id="8" name="Content Placeholder 7"/>
          <p:cNvSpPr>
            <a:spLocks noGrp="1"/>
          </p:cNvSpPr>
          <p:nvPr>
            <p:ph sz="quarter" idx="13"/>
          </p:nvPr>
        </p:nvSpPr>
        <p:spPr>
          <a:xfrm>
            <a:off x="500063" y="2143125"/>
            <a:ext cx="8215312" cy="1000123"/>
          </a:xfrm>
        </p:spPr>
        <p:txBody>
          <a:bodyPr>
            <a:normAutofit/>
          </a:bodyPr>
          <a:lstStyle/>
          <a:p>
            <a:r>
              <a:rPr lang="en-GB" sz="2800" dirty="0">
                <a:solidFill>
                  <a:schemeClr val="accent6">
                    <a:lumMod val="75000"/>
                  </a:schemeClr>
                </a:solidFill>
              </a:rPr>
              <a:t>if </a:t>
            </a:r>
            <a:r>
              <a:rPr lang="en-GB" sz="2800" dirty="0" smtClean="0"/>
              <a:t>(</a:t>
            </a:r>
            <a:r>
              <a:rPr lang="en-GB" sz="2800" dirty="0"/>
              <a:t>width &lt; 0.5 </a:t>
            </a:r>
            <a:r>
              <a:rPr lang="en-GB" sz="2800" dirty="0" smtClean="0"/>
              <a:t>):</a:t>
            </a:r>
            <a:r>
              <a:rPr lang="en-GB" sz="2800" dirty="0"/>
              <a:t/>
            </a:r>
            <a:br>
              <a:rPr lang="en-GB" sz="2800" dirty="0"/>
            </a:br>
            <a:r>
              <a:rPr lang="en-GB" sz="2800" dirty="0"/>
              <a:t>   </a:t>
            </a:r>
            <a:r>
              <a:rPr lang="en-GB" sz="2800" dirty="0">
                <a:solidFill>
                  <a:srgbClr val="7030A0"/>
                </a:solidFill>
              </a:rPr>
              <a:t>print </a:t>
            </a:r>
            <a:r>
              <a:rPr lang="en-GB" sz="2800" dirty="0" smtClean="0"/>
              <a:t>(</a:t>
            </a:r>
            <a:r>
              <a:rPr lang="en-GB" sz="2800" dirty="0" smtClean="0">
                <a:solidFill>
                  <a:srgbClr val="92D050"/>
                </a:solidFill>
              </a:rPr>
              <a:t>'width too low'</a:t>
            </a:r>
            <a:r>
              <a:rPr lang="en-GB" sz="2800" dirty="0" smtClean="0"/>
              <a:t>)</a:t>
            </a:r>
            <a:endParaRPr lang="en-GB" sz="2800" dirty="0"/>
          </a:p>
        </p:txBody>
      </p:sp>
    </p:spTree>
    <p:extLst>
      <p:ext uri="{BB962C8B-B14F-4D97-AF65-F5344CB8AC3E}">
        <p14:creationId xmlns:p14="http://schemas.microsoft.com/office/powerpoint/2010/main" val="26625808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&lt;= and &gt;= operators</a:t>
            </a:r>
            <a:endParaRPr lang="en-GB" dirty="0"/>
          </a:p>
        </p:txBody>
      </p:sp>
      <p:sp>
        <p:nvSpPr>
          <p:cNvPr id="7" name="Content Placeholder 6"/>
          <p:cNvSpPr>
            <a:spLocks noGrp="1"/>
          </p:cNvSpPr>
          <p:nvPr>
            <p:ph idx="1"/>
          </p:nvPr>
        </p:nvSpPr>
        <p:spPr>
          <a:xfrm>
            <a:off x="457200" y="3571876"/>
            <a:ext cx="8229600" cy="2554287"/>
          </a:xfrm>
        </p:spPr>
        <p:txBody>
          <a:bodyPr>
            <a:normAutofit/>
          </a:bodyPr>
          <a:lstStyle/>
          <a:p>
            <a:r>
              <a:rPr lang="en-GB" dirty="0" smtClean="0"/>
              <a:t>These work like &lt; and &gt;, but also include the case where the two are equal</a:t>
            </a:r>
          </a:p>
          <a:p>
            <a:r>
              <a:rPr lang="en-GB" dirty="0" smtClean="0"/>
              <a:t>To invert a &lt; you have to use a &gt;= </a:t>
            </a:r>
          </a:p>
          <a:p>
            <a:r>
              <a:rPr lang="en-GB" dirty="0" smtClean="0"/>
              <a:t>The code above inverts the previous test</a:t>
            </a:r>
          </a:p>
        </p:txBody>
      </p:sp>
      <p:sp>
        <p:nvSpPr>
          <p:cNvPr id="4" name="Date Placeholder 3"/>
          <p:cNvSpPr>
            <a:spLocks noGrp="1"/>
          </p:cNvSpPr>
          <p:nvPr>
            <p:ph type="dt" sz="half" idx="10"/>
          </p:nvPr>
        </p:nvSpPr>
        <p:spPr/>
        <p:txBody>
          <a:bodyPr/>
          <a:lstStyle/>
          <a:p>
            <a:fld id="{61FD279E-2BF3-41D7-BFD7-D9FE866DEDF2}"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41</a:t>
            </a:fld>
            <a:endParaRPr lang="en-GB"/>
          </a:p>
        </p:txBody>
      </p:sp>
      <p:sp>
        <p:nvSpPr>
          <p:cNvPr id="8" name="Content Placeholder 7"/>
          <p:cNvSpPr>
            <a:spLocks noGrp="1"/>
          </p:cNvSpPr>
          <p:nvPr>
            <p:ph sz="quarter" idx="13"/>
          </p:nvPr>
        </p:nvSpPr>
        <p:spPr>
          <a:xfrm>
            <a:off x="500063" y="2143125"/>
            <a:ext cx="8215312" cy="1000123"/>
          </a:xfrm>
        </p:spPr>
        <p:txBody>
          <a:bodyPr>
            <a:normAutofit/>
          </a:bodyPr>
          <a:lstStyle/>
          <a:p>
            <a:r>
              <a:rPr lang="en-GB" sz="2800" dirty="0">
                <a:solidFill>
                  <a:schemeClr val="accent6">
                    <a:lumMod val="75000"/>
                  </a:schemeClr>
                </a:solidFill>
              </a:rPr>
              <a:t>if </a:t>
            </a:r>
            <a:r>
              <a:rPr lang="en-GB" sz="2800" dirty="0"/>
              <a:t>(width </a:t>
            </a:r>
            <a:r>
              <a:rPr lang="en-GB" sz="2800" dirty="0" smtClean="0"/>
              <a:t>&gt;= </a:t>
            </a:r>
            <a:r>
              <a:rPr lang="en-GB" sz="2800" dirty="0"/>
              <a:t>0.5 ):</a:t>
            </a:r>
            <a:br>
              <a:rPr lang="en-GB" sz="2800" dirty="0"/>
            </a:br>
            <a:r>
              <a:rPr lang="en-GB" sz="2800" dirty="0"/>
              <a:t>   </a:t>
            </a:r>
            <a:r>
              <a:rPr lang="en-GB" sz="2800" dirty="0">
                <a:solidFill>
                  <a:srgbClr val="7030A0"/>
                </a:solidFill>
              </a:rPr>
              <a:t>print </a:t>
            </a:r>
            <a:r>
              <a:rPr lang="en-GB" sz="2800" dirty="0" smtClean="0"/>
              <a:t>(</a:t>
            </a:r>
            <a:r>
              <a:rPr lang="en-GB" sz="2800" dirty="0" smtClean="0">
                <a:solidFill>
                  <a:srgbClr val="92D050"/>
                </a:solidFill>
              </a:rPr>
              <a:t>'not too </a:t>
            </a:r>
            <a:r>
              <a:rPr lang="en-GB" sz="2800" dirty="0">
                <a:solidFill>
                  <a:srgbClr val="92D050"/>
                </a:solidFill>
              </a:rPr>
              <a:t>low</a:t>
            </a:r>
            <a:r>
              <a:rPr lang="en-GB" sz="2800" dirty="0" smtClean="0">
                <a:solidFill>
                  <a:srgbClr val="92D050"/>
                </a:solidFill>
              </a:rPr>
              <a:t>'</a:t>
            </a:r>
            <a:r>
              <a:rPr lang="en-GB" sz="2800" dirty="0" smtClean="0"/>
              <a:t>)</a:t>
            </a:r>
            <a:endParaRPr lang="en-GB" sz="2800" dirty="0"/>
          </a:p>
        </p:txBody>
      </p:sp>
    </p:spTree>
    <p:extLst>
      <p:ext uri="{BB962C8B-B14F-4D97-AF65-F5344CB8AC3E}">
        <p14:creationId xmlns:p14="http://schemas.microsoft.com/office/powerpoint/2010/main" val="19347070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smtClean="0">
                <a:latin typeface="Courier New" pitchFamily="49" charset="0"/>
                <a:cs typeface="Courier New" pitchFamily="49" charset="0"/>
              </a:rPr>
              <a:t>!</a:t>
            </a:r>
            <a:r>
              <a:rPr lang="en-GB" dirty="0" smtClean="0"/>
              <a:t> operator</a:t>
            </a:r>
            <a:endParaRPr lang="en-GB" dirty="0"/>
          </a:p>
        </p:txBody>
      </p:sp>
      <p:sp>
        <p:nvSpPr>
          <p:cNvPr id="7" name="Content Placeholder 6"/>
          <p:cNvSpPr>
            <a:spLocks noGrp="1"/>
          </p:cNvSpPr>
          <p:nvPr>
            <p:ph idx="1"/>
          </p:nvPr>
        </p:nvSpPr>
        <p:spPr>
          <a:xfrm>
            <a:off x="457200" y="3571876"/>
            <a:ext cx="8229600" cy="2554287"/>
          </a:xfrm>
        </p:spPr>
        <p:txBody>
          <a:bodyPr>
            <a:normAutofit/>
          </a:bodyPr>
          <a:lstStyle/>
          <a:p>
            <a:r>
              <a:rPr lang="en-GB" dirty="0" smtClean="0"/>
              <a:t>The not operator can be used to invert a </a:t>
            </a:r>
            <a:r>
              <a:rPr lang="en-GB" dirty="0" err="1" smtClean="0"/>
              <a:t>boolean</a:t>
            </a:r>
            <a:r>
              <a:rPr lang="en-GB" dirty="0" smtClean="0"/>
              <a:t> value</a:t>
            </a:r>
          </a:p>
          <a:p>
            <a:r>
              <a:rPr lang="en-GB" dirty="0" smtClean="0"/>
              <a:t>It works on one operand or expression in brackets</a:t>
            </a:r>
          </a:p>
        </p:txBody>
      </p:sp>
      <p:sp>
        <p:nvSpPr>
          <p:cNvPr id="4" name="Date Placeholder 3"/>
          <p:cNvSpPr>
            <a:spLocks noGrp="1"/>
          </p:cNvSpPr>
          <p:nvPr>
            <p:ph type="dt" sz="half" idx="10"/>
          </p:nvPr>
        </p:nvSpPr>
        <p:spPr/>
        <p:txBody>
          <a:bodyPr/>
          <a:lstStyle/>
          <a:p>
            <a:fld id="{C131A040-D3AF-4BAF-833D-E3A9BE3A10A7}"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42</a:t>
            </a:fld>
            <a:endParaRPr lang="en-GB"/>
          </a:p>
        </p:txBody>
      </p:sp>
      <p:sp>
        <p:nvSpPr>
          <p:cNvPr id="8" name="Content Placeholder 7"/>
          <p:cNvSpPr>
            <a:spLocks noGrp="1"/>
          </p:cNvSpPr>
          <p:nvPr>
            <p:ph sz="quarter" idx="13"/>
          </p:nvPr>
        </p:nvSpPr>
        <p:spPr>
          <a:xfrm>
            <a:off x="500063" y="2143125"/>
            <a:ext cx="8215312" cy="1000123"/>
          </a:xfrm>
        </p:spPr>
        <p:txBody>
          <a:bodyPr>
            <a:normAutofit/>
          </a:bodyPr>
          <a:lstStyle/>
          <a:p>
            <a:r>
              <a:rPr lang="en-GB" sz="2800" dirty="0" smtClean="0">
                <a:solidFill>
                  <a:schemeClr val="accent6"/>
                </a:solidFill>
                <a:latin typeface="Consolas" pitchFamily="49" charset="0"/>
                <a:cs typeface="Consolas" pitchFamily="49" charset="0"/>
              </a:rPr>
              <a:t>if</a:t>
            </a:r>
            <a:r>
              <a:rPr lang="en-GB" sz="2800" dirty="0" smtClean="0">
                <a:solidFill>
                  <a:srgbClr val="92D050"/>
                </a:solidFill>
                <a:latin typeface="Consolas" pitchFamily="49" charset="0"/>
                <a:cs typeface="Consolas" pitchFamily="49" charset="0"/>
              </a:rPr>
              <a:t> </a:t>
            </a:r>
            <a:r>
              <a:rPr lang="en-GB" sz="2800" dirty="0" smtClean="0">
                <a:latin typeface="Consolas" pitchFamily="49" charset="0"/>
                <a:cs typeface="Consolas" pitchFamily="49" charset="0"/>
              </a:rPr>
              <a:t>( </a:t>
            </a:r>
            <a:r>
              <a:rPr lang="en-GB" sz="2800" dirty="0">
                <a:solidFill>
                  <a:schemeClr val="accent6"/>
                </a:solidFill>
              </a:rPr>
              <a:t>not False </a:t>
            </a:r>
            <a:r>
              <a:rPr lang="en-GB" sz="2800" dirty="0" smtClean="0">
                <a:latin typeface="Consolas" pitchFamily="49" charset="0"/>
                <a:cs typeface="Consolas" pitchFamily="49" charset="0"/>
              </a:rPr>
              <a:t>) </a:t>
            </a:r>
            <a:br>
              <a:rPr lang="en-GB" sz="2800" dirty="0" smtClean="0">
                <a:latin typeface="Consolas" pitchFamily="49" charset="0"/>
                <a:cs typeface="Consolas" pitchFamily="49" charset="0"/>
              </a:rPr>
            </a:br>
            <a:r>
              <a:rPr lang="en-GB" sz="2800" dirty="0" smtClean="0">
                <a:latin typeface="Consolas" pitchFamily="49" charset="0"/>
                <a:cs typeface="Consolas" pitchFamily="49" charset="0"/>
              </a:rPr>
              <a:t>   </a:t>
            </a:r>
            <a:r>
              <a:rPr lang="en-GB" sz="2800" dirty="0" smtClean="0">
                <a:solidFill>
                  <a:srgbClr val="7030A0"/>
                </a:solidFill>
                <a:latin typeface="Consolas" pitchFamily="49" charset="0"/>
                <a:cs typeface="Consolas" pitchFamily="49" charset="0"/>
              </a:rPr>
              <a:t>print</a:t>
            </a:r>
            <a:r>
              <a:rPr lang="en-GB" sz="2800" dirty="0" smtClean="0">
                <a:latin typeface="Consolas" pitchFamily="49" charset="0"/>
                <a:cs typeface="Consolas" pitchFamily="49" charset="0"/>
              </a:rPr>
              <a:t> (</a:t>
            </a:r>
            <a:r>
              <a:rPr lang="en-GB" sz="2800" dirty="0" smtClean="0">
                <a:solidFill>
                  <a:srgbClr val="00B050"/>
                </a:solidFill>
                <a:latin typeface="Consolas" pitchFamily="49" charset="0"/>
                <a:cs typeface="Consolas" pitchFamily="49" charset="0"/>
              </a:rPr>
              <a:t>'not false is true'</a:t>
            </a:r>
            <a:r>
              <a:rPr lang="en-GB" sz="2800" dirty="0" smtClean="0">
                <a:latin typeface="Consolas" pitchFamily="49" charset="0"/>
                <a:cs typeface="Consolas" pitchFamily="49" charset="0"/>
              </a:rPr>
              <a:t>)</a:t>
            </a:r>
          </a:p>
        </p:txBody>
      </p:sp>
    </p:spTree>
    <p:extLst>
      <p:ext uri="{BB962C8B-B14F-4D97-AF65-F5344CB8AC3E}">
        <p14:creationId xmlns:p14="http://schemas.microsoft.com/office/powerpoint/2010/main" val="26499139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Combining Logical Operators</a:t>
            </a:r>
            <a:endParaRPr lang="en-GB" dirty="0"/>
          </a:p>
        </p:txBody>
      </p:sp>
      <p:sp>
        <p:nvSpPr>
          <p:cNvPr id="9" name="Content Placeholder 8"/>
          <p:cNvSpPr>
            <a:spLocks noGrp="1"/>
          </p:cNvSpPr>
          <p:nvPr>
            <p:ph idx="1"/>
          </p:nvPr>
        </p:nvSpPr>
        <p:spPr/>
        <p:txBody>
          <a:bodyPr>
            <a:normAutofit lnSpcReduction="10000"/>
          </a:bodyPr>
          <a:lstStyle/>
          <a:p>
            <a:r>
              <a:rPr lang="en-GB" dirty="0" smtClean="0"/>
              <a:t>Sometimes a program needs to combine a number of logical expressions</a:t>
            </a:r>
          </a:p>
          <a:p>
            <a:pPr lvl="1"/>
            <a:r>
              <a:rPr lang="en-GB" dirty="0" smtClean="0"/>
              <a:t>If the height is too wide or the height is too high</a:t>
            </a:r>
          </a:p>
          <a:p>
            <a:r>
              <a:rPr lang="en-GB" dirty="0" smtClean="0"/>
              <a:t>Python provides operators that can be used in this way:</a:t>
            </a:r>
          </a:p>
          <a:p>
            <a:pPr marL="457200" lvl="1" indent="0">
              <a:buNone/>
            </a:pPr>
            <a:r>
              <a:rPr lang="en-GB" dirty="0" smtClean="0">
                <a:solidFill>
                  <a:schemeClr val="accent6">
                    <a:lumMod val="75000"/>
                  </a:schemeClr>
                </a:solidFill>
                <a:latin typeface="Courier New" pitchFamily="49" charset="0"/>
                <a:cs typeface="Courier New" pitchFamily="49" charset="0"/>
              </a:rPr>
              <a:t>and</a:t>
            </a:r>
            <a:r>
              <a:rPr lang="en-GB" dirty="0" smtClean="0">
                <a:solidFill>
                  <a:schemeClr val="accent6">
                    <a:lumMod val="75000"/>
                  </a:schemeClr>
                </a:solidFill>
              </a:rPr>
              <a:t> </a:t>
            </a:r>
            <a:r>
              <a:rPr lang="en-GB" dirty="0" smtClean="0"/>
              <a:t>for logical </a:t>
            </a:r>
            <a:r>
              <a:rPr lang="en-GB" b="1" dirty="0" smtClean="0"/>
              <a:t>and</a:t>
            </a:r>
          </a:p>
          <a:p>
            <a:pPr marL="457200" lvl="1" indent="0">
              <a:buNone/>
            </a:pPr>
            <a:r>
              <a:rPr lang="en-GB" dirty="0" smtClean="0">
                <a:solidFill>
                  <a:schemeClr val="accent6">
                    <a:lumMod val="75000"/>
                  </a:schemeClr>
                </a:solidFill>
                <a:latin typeface="Courier New" pitchFamily="49" charset="0"/>
                <a:cs typeface="Courier New" pitchFamily="49" charset="0"/>
              </a:rPr>
              <a:t>or </a:t>
            </a:r>
            <a:r>
              <a:rPr lang="en-GB" sz="3200" dirty="0" smtClean="0"/>
              <a:t>for logical </a:t>
            </a:r>
            <a:r>
              <a:rPr lang="en-GB" sz="3200" b="1" dirty="0" smtClean="0"/>
              <a:t>or</a:t>
            </a:r>
            <a:endParaRPr lang="en-GB" b="1" dirty="0"/>
          </a:p>
        </p:txBody>
      </p:sp>
      <p:sp>
        <p:nvSpPr>
          <p:cNvPr id="4" name="Date Placeholder 3"/>
          <p:cNvSpPr>
            <a:spLocks noGrp="1"/>
          </p:cNvSpPr>
          <p:nvPr>
            <p:ph type="dt" sz="half" idx="10"/>
          </p:nvPr>
        </p:nvSpPr>
        <p:spPr/>
        <p:txBody>
          <a:bodyPr/>
          <a:lstStyle/>
          <a:p>
            <a:fld id="{2570BDDE-64E7-4FF6-A5AB-AD047037FA1B}"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43</a:t>
            </a:fld>
            <a:endParaRPr lang="en-GB"/>
          </a:p>
        </p:txBody>
      </p:sp>
    </p:spTree>
    <p:extLst>
      <p:ext uri="{BB962C8B-B14F-4D97-AF65-F5344CB8AC3E}">
        <p14:creationId xmlns:p14="http://schemas.microsoft.com/office/powerpoint/2010/main" val="7303399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Testing both height limits</a:t>
            </a:r>
            <a:endParaRPr lang="en-GB" dirty="0"/>
          </a:p>
        </p:txBody>
      </p:sp>
      <p:sp>
        <p:nvSpPr>
          <p:cNvPr id="8" name="Content Placeholder 7"/>
          <p:cNvSpPr>
            <a:spLocks noGrp="1"/>
          </p:cNvSpPr>
          <p:nvPr>
            <p:ph idx="1"/>
          </p:nvPr>
        </p:nvSpPr>
        <p:spPr>
          <a:xfrm>
            <a:off x="457200" y="3786190"/>
            <a:ext cx="8229600" cy="2339973"/>
          </a:xfrm>
        </p:spPr>
        <p:txBody>
          <a:bodyPr>
            <a:normAutofit/>
          </a:bodyPr>
          <a:lstStyle/>
          <a:p>
            <a:r>
              <a:rPr lang="en-GB" dirty="0" smtClean="0"/>
              <a:t>The Logical Operator or  can be used to combine two conditions</a:t>
            </a:r>
          </a:p>
          <a:p>
            <a:r>
              <a:rPr lang="en-GB" dirty="0" smtClean="0"/>
              <a:t>If one </a:t>
            </a:r>
            <a:r>
              <a:rPr lang="en-GB" b="1" dirty="0" smtClean="0"/>
              <a:t>or</a:t>
            </a:r>
            <a:r>
              <a:rPr lang="en-GB" dirty="0" smtClean="0"/>
              <a:t> other of the conditions is true the operator will return true</a:t>
            </a:r>
          </a:p>
          <a:p>
            <a:endParaRPr lang="en-GB" dirty="0"/>
          </a:p>
        </p:txBody>
      </p:sp>
      <p:sp>
        <p:nvSpPr>
          <p:cNvPr id="4" name="Date Placeholder 3"/>
          <p:cNvSpPr>
            <a:spLocks noGrp="1"/>
          </p:cNvSpPr>
          <p:nvPr>
            <p:ph type="dt" sz="half" idx="10"/>
          </p:nvPr>
        </p:nvSpPr>
        <p:spPr/>
        <p:txBody>
          <a:bodyPr/>
          <a:lstStyle/>
          <a:p>
            <a:fld id="{ABA289CE-D64A-4354-8697-EFDA84684293}"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44</a:t>
            </a:fld>
            <a:endParaRPr lang="en-GB"/>
          </a:p>
        </p:txBody>
      </p:sp>
      <p:sp>
        <p:nvSpPr>
          <p:cNvPr id="9" name="Content Placeholder 8"/>
          <p:cNvSpPr>
            <a:spLocks noGrp="1"/>
          </p:cNvSpPr>
          <p:nvPr>
            <p:ph sz="quarter" idx="13"/>
          </p:nvPr>
        </p:nvSpPr>
        <p:spPr>
          <a:xfrm>
            <a:off x="500063" y="1785935"/>
            <a:ext cx="8215312" cy="1857379"/>
          </a:xfrm>
        </p:spPr>
        <p:txBody>
          <a:bodyPr>
            <a:normAutofit/>
          </a:bodyPr>
          <a:lstStyle/>
          <a:p>
            <a:r>
              <a:rPr lang="en-GB" sz="2400" dirty="0"/>
              <a:t>if (height &gt; 3 or height &lt; 0.5):</a:t>
            </a:r>
          </a:p>
          <a:p>
            <a:r>
              <a:rPr lang="en-GB" sz="2400" dirty="0"/>
              <a:t>    print('height invalid')</a:t>
            </a:r>
          </a:p>
          <a:p>
            <a:r>
              <a:rPr lang="en-GB" sz="2400" dirty="0"/>
              <a:t>else:</a:t>
            </a:r>
          </a:p>
          <a:p>
            <a:r>
              <a:rPr lang="en-GB" sz="2400" dirty="0"/>
              <a:t>    print('height OK')</a:t>
            </a:r>
            <a:endParaRPr lang="en-GB" dirty="0"/>
          </a:p>
        </p:txBody>
      </p:sp>
    </p:spTree>
    <p:extLst>
      <p:ext uri="{BB962C8B-B14F-4D97-AF65-F5344CB8AC3E}">
        <p14:creationId xmlns:p14="http://schemas.microsoft.com/office/powerpoint/2010/main" val="8978891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Inverting the Condition</a:t>
            </a:r>
            <a:endParaRPr lang="en-GB" dirty="0"/>
          </a:p>
        </p:txBody>
      </p:sp>
      <p:sp>
        <p:nvSpPr>
          <p:cNvPr id="8" name="Content Placeholder 7"/>
          <p:cNvSpPr>
            <a:spLocks noGrp="1"/>
          </p:cNvSpPr>
          <p:nvPr>
            <p:ph idx="1"/>
          </p:nvPr>
        </p:nvSpPr>
        <p:spPr>
          <a:xfrm>
            <a:off x="457200" y="3356992"/>
            <a:ext cx="8229600" cy="2769171"/>
          </a:xfrm>
        </p:spPr>
        <p:txBody>
          <a:bodyPr>
            <a:normAutofit/>
          </a:bodyPr>
          <a:lstStyle/>
          <a:p>
            <a:r>
              <a:rPr lang="en-GB" dirty="0" smtClean="0"/>
              <a:t>This test inverts the condition to return true if the height is valid</a:t>
            </a:r>
          </a:p>
          <a:p>
            <a:r>
              <a:rPr lang="en-GB" dirty="0" smtClean="0"/>
              <a:t>Note we have to invert the conditions </a:t>
            </a:r>
            <a:r>
              <a:rPr lang="en-GB" b="1" dirty="0" smtClean="0"/>
              <a:t>and </a:t>
            </a:r>
            <a:r>
              <a:rPr lang="en-GB" dirty="0" smtClean="0"/>
              <a:t> change the logical operator</a:t>
            </a:r>
          </a:p>
          <a:p>
            <a:endParaRPr lang="en-GB" dirty="0"/>
          </a:p>
        </p:txBody>
      </p:sp>
      <p:sp>
        <p:nvSpPr>
          <p:cNvPr id="4" name="Date Placeholder 3"/>
          <p:cNvSpPr>
            <a:spLocks noGrp="1"/>
          </p:cNvSpPr>
          <p:nvPr>
            <p:ph type="dt" sz="half" idx="10"/>
          </p:nvPr>
        </p:nvSpPr>
        <p:spPr/>
        <p:txBody>
          <a:bodyPr/>
          <a:lstStyle/>
          <a:p>
            <a:fld id="{B8A1BA54-4566-412C-844C-17E32C6BCB3C}"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45</a:t>
            </a:fld>
            <a:endParaRPr lang="en-GB"/>
          </a:p>
        </p:txBody>
      </p:sp>
      <p:sp>
        <p:nvSpPr>
          <p:cNvPr id="9" name="Content Placeholder 8"/>
          <p:cNvSpPr>
            <a:spLocks noGrp="1"/>
          </p:cNvSpPr>
          <p:nvPr>
            <p:ph sz="quarter" idx="13"/>
          </p:nvPr>
        </p:nvSpPr>
        <p:spPr>
          <a:xfrm>
            <a:off x="500063" y="1785935"/>
            <a:ext cx="8215312" cy="1211017"/>
          </a:xfrm>
        </p:spPr>
        <p:txBody>
          <a:bodyPr>
            <a:normAutofit/>
          </a:bodyPr>
          <a:lstStyle/>
          <a:p>
            <a:r>
              <a:rPr lang="en-GB" sz="2400" dirty="0"/>
              <a:t>if (height &lt;= 3 and height &gt;= 0.5):</a:t>
            </a:r>
          </a:p>
          <a:p>
            <a:r>
              <a:rPr lang="en-GB" sz="2400" dirty="0"/>
              <a:t>    print('height valid')</a:t>
            </a:r>
          </a:p>
          <a:p>
            <a:endParaRPr lang="en-GB" dirty="0"/>
          </a:p>
        </p:txBody>
      </p:sp>
    </p:spTree>
    <p:extLst>
      <p:ext uri="{BB962C8B-B14F-4D97-AF65-F5344CB8AC3E}">
        <p14:creationId xmlns:p14="http://schemas.microsoft.com/office/powerpoint/2010/main" val="12178397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Blocks</a:t>
            </a:r>
            <a:endParaRPr lang="en-GB" dirty="0"/>
          </a:p>
        </p:txBody>
      </p:sp>
      <p:sp>
        <p:nvSpPr>
          <p:cNvPr id="3" name="Content Placeholder 2"/>
          <p:cNvSpPr>
            <a:spLocks noGrp="1"/>
          </p:cNvSpPr>
          <p:nvPr>
            <p:ph idx="1"/>
          </p:nvPr>
        </p:nvSpPr>
        <p:spPr>
          <a:xfrm>
            <a:off x="457200" y="3717032"/>
            <a:ext cx="8229600" cy="2409131"/>
          </a:xfrm>
        </p:spPr>
        <p:txBody>
          <a:bodyPr/>
          <a:lstStyle/>
          <a:p>
            <a:r>
              <a:rPr lang="en-GB" dirty="0" smtClean="0"/>
              <a:t>All the statements that are indented ‘underneath’ the if statement are controlled by that statement </a:t>
            </a:r>
          </a:p>
          <a:p>
            <a:r>
              <a:rPr lang="en-GB" dirty="0" smtClean="0"/>
              <a:t>This is how Python does “blocks”</a:t>
            </a:r>
            <a:endParaRPr lang="en-GB" dirty="0"/>
          </a:p>
        </p:txBody>
      </p:sp>
      <p:sp>
        <p:nvSpPr>
          <p:cNvPr id="4" name="Date Placeholder 3"/>
          <p:cNvSpPr>
            <a:spLocks noGrp="1"/>
          </p:cNvSpPr>
          <p:nvPr>
            <p:ph type="dt" sz="half" idx="10"/>
          </p:nvPr>
        </p:nvSpPr>
        <p:spPr/>
        <p:txBody>
          <a:bodyPr/>
          <a:lstStyle/>
          <a:p>
            <a:fld id="{F1A3B591-A580-4BC6-A533-AA387B20450C}"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46</a:t>
            </a:fld>
            <a:endParaRPr lang="en-GB"/>
          </a:p>
        </p:txBody>
      </p:sp>
      <p:sp>
        <p:nvSpPr>
          <p:cNvPr id="7" name="Content Placeholder 6"/>
          <p:cNvSpPr>
            <a:spLocks noGrp="1"/>
          </p:cNvSpPr>
          <p:nvPr>
            <p:ph sz="quarter" idx="13"/>
          </p:nvPr>
        </p:nvSpPr>
        <p:spPr>
          <a:xfrm>
            <a:off x="500063" y="2143125"/>
            <a:ext cx="8215312" cy="1429891"/>
          </a:xfrm>
        </p:spPr>
        <p:txBody>
          <a:bodyPr>
            <a:normAutofit/>
          </a:bodyPr>
          <a:lstStyle/>
          <a:p>
            <a:r>
              <a:rPr lang="en-GB" sz="2400" dirty="0"/>
              <a:t>if ( height &gt; 5 ):</a:t>
            </a:r>
          </a:p>
          <a:p>
            <a:r>
              <a:rPr lang="en-GB" sz="2400" dirty="0"/>
              <a:t>    print('height restricted')</a:t>
            </a:r>
          </a:p>
          <a:p>
            <a:r>
              <a:rPr lang="en-GB" sz="2400" dirty="0"/>
              <a:t>    height = 5</a:t>
            </a:r>
            <a:endParaRPr lang="en-GB" dirty="0"/>
          </a:p>
        </p:txBody>
      </p:sp>
    </p:spTree>
    <p:extLst>
      <p:ext uri="{BB962C8B-B14F-4D97-AF65-F5344CB8AC3E}">
        <p14:creationId xmlns:p14="http://schemas.microsoft.com/office/powerpoint/2010/main" val="16704659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Blocks</a:t>
            </a:r>
            <a:endParaRPr lang="en-GB" dirty="0"/>
          </a:p>
        </p:txBody>
      </p:sp>
      <p:sp>
        <p:nvSpPr>
          <p:cNvPr id="3" name="Content Placeholder 2"/>
          <p:cNvSpPr>
            <a:spLocks noGrp="1"/>
          </p:cNvSpPr>
          <p:nvPr>
            <p:ph idx="1"/>
          </p:nvPr>
        </p:nvSpPr>
        <p:spPr>
          <a:xfrm>
            <a:off x="457200" y="3717032"/>
            <a:ext cx="8229600" cy="2409131"/>
          </a:xfrm>
        </p:spPr>
        <p:txBody>
          <a:bodyPr/>
          <a:lstStyle/>
          <a:p>
            <a:r>
              <a:rPr lang="en-GB" dirty="0" smtClean="0"/>
              <a:t>The print message is always obeyed because it is not indented like the other two</a:t>
            </a:r>
            <a:endParaRPr lang="en-GB" dirty="0"/>
          </a:p>
        </p:txBody>
      </p:sp>
      <p:sp>
        <p:nvSpPr>
          <p:cNvPr id="4" name="Date Placeholder 3"/>
          <p:cNvSpPr>
            <a:spLocks noGrp="1"/>
          </p:cNvSpPr>
          <p:nvPr>
            <p:ph type="dt" sz="half" idx="10"/>
          </p:nvPr>
        </p:nvSpPr>
        <p:spPr/>
        <p:txBody>
          <a:bodyPr/>
          <a:lstStyle/>
          <a:p>
            <a:fld id="{F1A3B591-A580-4BC6-A533-AA387B20450C}"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Chapter 6.1 : Conditions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47</a:t>
            </a:fld>
            <a:endParaRPr lang="en-GB"/>
          </a:p>
        </p:txBody>
      </p:sp>
      <p:sp>
        <p:nvSpPr>
          <p:cNvPr id="7" name="Content Placeholder 6"/>
          <p:cNvSpPr>
            <a:spLocks noGrp="1"/>
          </p:cNvSpPr>
          <p:nvPr>
            <p:ph sz="quarter" idx="13"/>
          </p:nvPr>
        </p:nvSpPr>
        <p:spPr>
          <a:xfrm>
            <a:off x="500063" y="1628801"/>
            <a:ext cx="8215312" cy="1944216"/>
          </a:xfrm>
        </p:spPr>
        <p:txBody>
          <a:bodyPr>
            <a:normAutofit/>
          </a:bodyPr>
          <a:lstStyle/>
          <a:p>
            <a:r>
              <a:rPr lang="en-GB" sz="2400" dirty="0"/>
              <a:t>if ( height &gt; 5 ):</a:t>
            </a:r>
          </a:p>
          <a:p>
            <a:r>
              <a:rPr lang="en-GB" sz="2400" dirty="0"/>
              <a:t>    print('height restricted')</a:t>
            </a:r>
          </a:p>
          <a:p>
            <a:r>
              <a:rPr lang="en-GB" sz="2400" dirty="0"/>
              <a:t>    height = </a:t>
            </a:r>
            <a:r>
              <a:rPr lang="en-GB" sz="2400" dirty="0" smtClean="0"/>
              <a:t>5</a:t>
            </a:r>
          </a:p>
          <a:p>
            <a:r>
              <a:rPr lang="en-GB" sz="2400" dirty="0" smtClean="0"/>
              <a:t>print('This message is always printed')</a:t>
            </a:r>
            <a:endParaRPr lang="en-GB" dirty="0"/>
          </a:p>
        </p:txBody>
      </p:sp>
    </p:spTree>
    <p:extLst>
      <p:ext uri="{BB962C8B-B14F-4D97-AF65-F5344CB8AC3E}">
        <p14:creationId xmlns:p14="http://schemas.microsoft.com/office/powerpoint/2010/main" val="19347877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Indenting Pain</a:t>
            </a:r>
            <a:endParaRPr lang="en-GB" dirty="0"/>
          </a:p>
        </p:txBody>
      </p:sp>
      <p:sp>
        <p:nvSpPr>
          <p:cNvPr id="9" name="Content Placeholder 8"/>
          <p:cNvSpPr>
            <a:spLocks noGrp="1"/>
          </p:cNvSpPr>
          <p:nvPr>
            <p:ph idx="1"/>
          </p:nvPr>
        </p:nvSpPr>
        <p:spPr/>
        <p:txBody>
          <a:bodyPr/>
          <a:lstStyle/>
          <a:p>
            <a:r>
              <a:rPr lang="en-GB" dirty="0" smtClean="0"/>
              <a:t>Python is one of the few languages that uses this indenting technique to show how code is controlled by conditions</a:t>
            </a:r>
          </a:p>
          <a:p>
            <a:r>
              <a:rPr lang="en-GB" dirty="0" smtClean="0"/>
              <a:t>Other languages use brackets to mark the start and the end</a:t>
            </a:r>
          </a:p>
          <a:p>
            <a:r>
              <a:rPr lang="en-GB" b="1" dirty="0" smtClean="0"/>
              <a:t>But in Python you must get your indenting right or code will fail</a:t>
            </a:r>
            <a:endParaRPr lang="en-GB" b="1" dirty="0"/>
          </a:p>
        </p:txBody>
      </p:sp>
      <p:sp>
        <p:nvSpPr>
          <p:cNvPr id="4" name="Date Placeholder 3"/>
          <p:cNvSpPr>
            <a:spLocks noGrp="1"/>
          </p:cNvSpPr>
          <p:nvPr>
            <p:ph type="dt" sz="half" idx="10"/>
          </p:nvPr>
        </p:nvSpPr>
        <p:spPr/>
        <p:txBody>
          <a:bodyPr/>
          <a:lstStyle/>
          <a:p>
            <a:fld id="{51A847F6-029D-466C-B845-F6A17324903E}" type="datetime5">
              <a:rPr lang="en-GB" smtClean="0"/>
              <a:t>5-Nov-13</a:t>
            </a:fld>
            <a:endParaRPr lang="en-GB"/>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48</a:t>
            </a:fld>
            <a:endParaRPr lang="en-GB"/>
          </a:p>
        </p:txBody>
      </p:sp>
    </p:spTree>
    <p:extLst>
      <p:ext uri="{BB962C8B-B14F-4D97-AF65-F5344CB8AC3E}">
        <p14:creationId xmlns:p14="http://schemas.microsoft.com/office/powerpoint/2010/main" val="18904096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are going to do…</a:t>
            </a:r>
            <a:endParaRPr lang="en-GB" dirty="0"/>
          </a:p>
        </p:txBody>
      </p:sp>
      <p:sp>
        <p:nvSpPr>
          <p:cNvPr id="3" name="Content Placeholder 2"/>
          <p:cNvSpPr>
            <a:spLocks noGrp="1"/>
          </p:cNvSpPr>
          <p:nvPr>
            <p:ph idx="1"/>
          </p:nvPr>
        </p:nvSpPr>
        <p:spPr/>
        <p:txBody>
          <a:bodyPr>
            <a:normAutofit/>
          </a:bodyPr>
          <a:lstStyle/>
          <a:p>
            <a:r>
              <a:rPr lang="en-GB" dirty="0" smtClean="0"/>
              <a:t>Get the IDLE development environment going</a:t>
            </a:r>
          </a:p>
          <a:p>
            <a:r>
              <a:rPr lang="en-GB" dirty="0" smtClean="0"/>
              <a:t>Solve a problem by creating a program that reads in data and makes decisions based on the values supplied</a:t>
            </a:r>
            <a:endParaRPr lang="en-GB" dirty="0"/>
          </a:p>
        </p:txBody>
      </p:sp>
      <p:sp>
        <p:nvSpPr>
          <p:cNvPr id="4" name="Date Placeholder 3"/>
          <p:cNvSpPr>
            <a:spLocks noGrp="1"/>
          </p:cNvSpPr>
          <p:nvPr>
            <p:ph type="dt" sz="half" idx="10"/>
          </p:nvPr>
        </p:nvSpPr>
        <p:spPr/>
        <p:txBody>
          <a:bodyPr/>
          <a:lstStyle/>
          <a:p>
            <a:fld id="{7F48C933-B9F5-42C0-96BB-9A615A6FE1DC}"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49</a:t>
            </a:fld>
            <a:endParaRPr lang="en-GB"/>
          </a:p>
        </p:txBody>
      </p:sp>
    </p:spTree>
    <p:extLst>
      <p:ext uri="{BB962C8B-B14F-4D97-AF65-F5344CB8AC3E}">
        <p14:creationId xmlns:p14="http://schemas.microsoft.com/office/powerpoint/2010/main" val="1215189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Python programs</a:t>
            </a:r>
            <a:endParaRPr lang="en-GB" dirty="0"/>
          </a:p>
        </p:txBody>
      </p:sp>
      <p:sp>
        <p:nvSpPr>
          <p:cNvPr id="3" name="Content Placeholder 2"/>
          <p:cNvSpPr>
            <a:spLocks noGrp="1"/>
          </p:cNvSpPr>
          <p:nvPr>
            <p:ph idx="1"/>
          </p:nvPr>
        </p:nvSpPr>
        <p:spPr/>
        <p:txBody>
          <a:bodyPr>
            <a:normAutofit lnSpcReduction="10000"/>
          </a:bodyPr>
          <a:lstStyle/>
          <a:p>
            <a:r>
              <a:rPr lang="en-GB" dirty="0" smtClean="0"/>
              <a:t>A Python program is a sequence of statements which are obeyed in the order they are written</a:t>
            </a:r>
          </a:p>
          <a:p>
            <a:r>
              <a:rPr lang="en-GB" dirty="0" smtClean="0"/>
              <a:t>Each statement can use a Python method (for example print) or it can work with data</a:t>
            </a:r>
          </a:p>
          <a:p>
            <a:r>
              <a:rPr lang="en-GB" dirty="0" smtClean="0"/>
              <a:t>Data is stored boxes called “variables”</a:t>
            </a:r>
          </a:p>
          <a:p>
            <a:r>
              <a:rPr lang="en-GB" dirty="0" smtClean="0"/>
              <a:t>Each variable has a name and a type</a:t>
            </a:r>
            <a:endParaRPr lang="en-GB" dirty="0"/>
          </a:p>
        </p:txBody>
      </p:sp>
      <p:sp>
        <p:nvSpPr>
          <p:cNvPr id="4" name="Date Placeholder 3"/>
          <p:cNvSpPr>
            <a:spLocks noGrp="1"/>
          </p:cNvSpPr>
          <p:nvPr>
            <p:ph type="dt" sz="half" idx="10"/>
          </p:nvPr>
        </p:nvSpPr>
        <p:spPr/>
        <p:txBody>
          <a:bodyPr/>
          <a:lstStyle/>
          <a:p>
            <a:fld id="{3B3F744D-516E-47D2-A8CB-189FE1AB12A7}"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5</a:t>
            </a:fld>
            <a:endParaRPr lang="en-GB"/>
          </a:p>
        </p:txBody>
      </p:sp>
    </p:spTree>
    <p:extLst>
      <p:ext uri="{BB962C8B-B14F-4D97-AF65-F5344CB8AC3E}">
        <p14:creationId xmlns:p14="http://schemas.microsoft.com/office/powerpoint/2010/main" val="1915476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Python</a:t>
            </a:r>
            <a:endParaRPr lang="en-GB" dirty="0"/>
          </a:p>
        </p:txBody>
      </p:sp>
      <p:sp>
        <p:nvSpPr>
          <p:cNvPr id="3" name="Content Placeholder 2"/>
          <p:cNvSpPr>
            <a:spLocks noGrp="1"/>
          </p:cNvSpPr>
          <p:nvPr>
            <p:ph idx="1"/>
          </p:nvPr>
        </p:nvSpPr>
        <p:spPr/>
        <p:txBody>
          <a:bodyPr/>
          <a:lstStyle/>
          <a:p>
            <a:r>
              <a:rPr lang="en-GB" dirty="0" smtClean="0"/>
              <a:t>We are using Python version 3.2.2 which provides a place we can write the programs and run them</a:t>
            </a:r>
          </a:p>
          <a:p>
            <a:r>
              <a:rPr lang="en-GB" dirty="0" smtClean="0"/>
              <a:t>This is called IDLE</a:t>
            </a:r>
          </a:p>
          <a:p>
            <a:r>
              <a:rPr lang="en-GB" dirty="0" smtClean="0"/>
              <a:t>We can store Python programs in text files that have the extension “.</a:t>
            </a:r>
            <a:r>
              <a:rPr lang="en-GB" dirty="0" err="1" smtClean="0"/>
              <a:t>py</a:t>
            </a:r>
            <a:r>
              <a:rPr lang="en-GB" dirty="0" smtClean="0"/>
              <a:t>” on the end of the filename</a:t>
            </a:r>
            <a:endParaRPr lang="en-GB" dirty="0"/>
          </a:p>
        </p:txBody>
      </p:sp>
      <p:sp>
        <p:nvSpPr>
          <p:cNvPr id="4" name="Date Placeholder 3"/>
          <p:cNvSpPr>
            <a:spLocks noGrp="1"/>
          </p:cNvSpPr>
          <p:nvPr>
            <p:ph type="dt" sz="half" idx="10"/>
          </p:nvPr>
        </p:nvSpPr>
        <p:spPr/>
        <p:txBody>
          <a:bodyPr/>
          <a:lstStyle/>
          <a:p>
            <a:fld id="{811C11A4-BB23-44A8-9181-E51874927924}" type="datetime5">
              <a:rPr lang="en-GB" smtClean="0"/>
              <a:t>5-Nov-13</a:t>
            </a:fld>
            <a:endParaRPr lang="en-GB" dirty="0"/>
          </a:p>
        </p:txBody>
      </p:sp>
      <p:sp>
        <p:nvSpPr>
          <p:cNvPr id="5" name="Footer Placeholder 4"/>
          <p:cNvSpPr>
            <a:spLocks noGrp="1"/>
          </p:cNvSpPr>
          <p:nvPr>
            <p:ph type="ftr" sz="quarter" idx="11"/>
          </p:nvPr>
        </p:nvSpPr>
        <p:spPr/>
        <p:txBody>
          <a:bodyPr/>
          <a:lstStyle/>
          <a:p>
            <a:r>
              <a:rPr lang="en-GB" smtClean="0"/>
              <a:t>Making Decisions</a:t>
            </a:r>
            <a:endParaRPr lang="en-GB"/>
          </a:p>
        </p:txBody>
      </p:sp>
      <p:sp>
        <p:nvSpPr>
          <p:cNvPr id="6" name="Slide Number Placeholder 5"/>
          <p:cNvSpPr>
            <a:spLocks noGrp="1"/>
          </p:cNvSpPr>
          <p:nvPr>
            <p:ph type="sldNum" sz="quarter" idx="12"/>
          </p:nvPr>
        </p:nvSpPr>
        <p:spPr/>
        <p:txBody>
          <a:bodyPr/>
          <a:lstStyle/>
          <a:p>
            <a:fld id="{99E948C4-A1E3-4EB1-A9AF-AF7E41314638}" type="slidenum">
              <a:rPr lang="en-GB" smtClean="0"/>
              <a:pPr/>
              <a:t>6</a:t>
            </a:fld>
            <a:endParaRPr lang="en-GB"/>
          </a:p>
        </p:txBody>
      </p:sp>
    </p:spTree>
    <p:extLst>
      <p:ext uri="{BB962C8B-B14F-4D97-AF65-F5344CB8AC3E}">
        <p14:creationId xmlns:p14="http://schemas.microsoft.com/office/powerpoint/2010/main" val="1706005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A Python Program</a:t>
            </a:r>
            <a:endParaRPr lang="en-GB" dirty="0"/>
          </a:p>
        </p:txBody>
      </p:sp>
      <p:sp>
        <p:nvSpPr>
          <p:cNvPr id="8" name="Text Placeholder 7"/>
          <p:cNvSpPr>
            <a:spLocks noGrp="1"/>
          </p:cNvSpPr>
          <p:nvPr>
            <p:ph type="body" idx="1"/>
          </p:nvPr>
        </p:nvSpPr>
        <p:spPr/>
        <p:txBody>
          <a:bodyPr/>
          <a:lstStyle/>
          <a:p>
            <a:endParaRPr lang="en-GB"/>
          </a:p>
        </p:txBody>
      </p:sp>
      <p:sp>
        <p:nvSpPr>
          <p:cNvPr id="4" name="Date Placeholder 3"/>
          <p:cNvSpPr>
            <a:spLocks noGrp="1"/>
          </p:cNvSpPr>
          <p:nvPr>
            <p:ph type="dt" sz="half" idx="4294967295"/>
          </p:nvPr>
        </p:nvSpPr>
        <p:spPr>
          <a:xfrm>
            <a:off x="8215313" y="6356350"/>
            <a:ext cx="928687" cy="365125"/>
          </a:xfrm>
        </p:spPr>
        <p:txBody>
          <a:bodyPr/>
          <a:lstStyle/>
          <a:p>
            <a:fld id="{FD4758E2-CC31-49E8-92D9-AA25CFD20AD5}" type="datetime5">
              <a:rPr lang="en-GB" smtClean="0"/>
              <a:t>5-Nov-13</a:t>
            </a:fld>
            <a:endParaRPr lang="en-GB" dirty="0"/>
          </a:p>
        </p:txBody>
      </p:sp>
      <p:sp>
        <p:nvSpPr>
          <p:cNvPr id="5" name="Footer Placeholder 4"/>
          <p:cNvSpPr>
            <a:spLocks noGrp="1"/>
          </p:cNvSpPr>
          <p:nvPr>
            <p:ph type="ftr" sz="quarter" idx="4294967295"/>
          </p:nvPr>
        </p:nvSpPr>
        <p:spPr>
          <a:xfrm>
            <a:off x="0" y="6356350"/>
            <a:ext cx="5715000" cy="365125"/>
          </a:xfrm>
        </p:spPr>
        <p:txBody>
          <a:bodyPr/>
          <a:lstStyle/>
          <a:p>
            <a:r>
              <a:rPr lang="en-GB" smtClean="0"/>
              <a:t>Making Decisions</a:t>
            </a:r>
            <a:endParaRPr lang="en-GB"/>
          </a:p>
        </p:txBody>
      </p:sp>
      <p:sp>
        <p:nvSpPr>
          <p:cNvPr id="6" name="Slide Number Placeholder 5"/>
          <p:cNvSpPr>
            <a:spLocks noGrp="1"/>
          </p:cNvSpPr>
          <p:nvPr>
            <p:ph type="sldNum" sz="quarter" idx="4294967295"/>
          </p:nvPr>
        </p:nvSpPr>
        <p:spPr>
          <a:xfrm>
            <a:off x="8601075" y="6356350"/>
            <a:ext cx="542925" cy="365125"/>
          </a:xfrm>
        </p:spPr>
        <p:txBody>
          <a:bodyPr/>
          <a:lstStyle/>
          <a:p>
            <a:fld id="{99E948C4-A1E3-4EB1-A9AF-AF7E41314638}" type="slidenum">
              <a:rPr lang="en-GB" smtClean="0"/>
              <a:pPr/>
              <a:t>7</a:t>
            </a:fld>
            <a:endParaRPr lang="en-GB"/>
          </a:p>
        </p:txBody>
      </p:sp>
    </p:spTree>
    <p:extLst>
      <p:ext uri="{BB962C8B-B14F-4D97-AF65-F5344CB8AC3E}">
        <p14:creationId xmlns:p14="http://schemas.microsoft.com/office/powerpoint/2010/main" val="3606268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Sums</a:t>
            </a:r>
            <a:endParaRPr lang="en-GB" dirty="0"/>
          </a:p>
        </p:txBody>
      </p:sp>
      <p:sp>
        <p:nvSpPr>
          <p:cNvPr id="5" name="Content Placeholder 4"/>
          <p:cNvSpPr>
            <a:spLocks noGrp="1"/>
          </p:cNvSpPr>
          <p:nvPr>
            <p:ph idx="1"/>
          </p:nvPr>
        </p:nvSpPr>
        <p:spPr>
          <a:xfrm>
            <a:off x="457200" y="4880210"/>
            <a:ext cx="8229600" cy="1245954"/>
          </a:xfrm>
        </p:spPr>
        <p:txBody>
          <a:bodyPr>
            <a:normAutofit fontScale="92500"/>
          </a:bodyPr>
          <a:lstStyle/>
          <a:p>
            <a:r>
              <a:rPr lang="en-GB" dirty="0" smtClean="0"/>
              <a:t>This program reads in two numbers, adds them together and then prints out the result</a:t>
            </a:r>
            <a:endParaRPr lang="en-GB" dirty="0"/>
          </a:p>
        </p:txBody>
      </p:sp>
      <p:pic>
        <p:nvPicPr>
          <p:cNvPr id="7" name="Picture 6"/>
          <p:cNvPicPr>
            <a:picLocks noChangeAspect="1"/>
          </p:cNvPicPr>
          <p:nvPr/>
        </p:nvPicPr>
        <p:blipFill>
          <a:blip r:embed="rId2"/>
          <a:stretch>
            <a:fillRect/>
          </a:stretch>
        </p:blipFill>
        <p:spPr>
          <a:xfrm>
            <a:off x="2051720" y="908720"/>
            <a:ext cx="6777923" cy="3705687"/>
          </a:xfrm>
          <a:prstGeom prst="rect">
            <a:avLst/>
          </a:prstGeom>
        </p:spPr>
      </p:pic>
    </p:spTree>
    <p:extLst>
      <p:ext uri="{BB962C8B-B14F-4D97-AF65-F5344CB8AC3E}">
        <p14:creationId xmlns:p14="http://schemas.microsoft.com/office/powerpoint/2010/main" val="306996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Sums</a:t>
            </a:r>
            <a:endParaRPr lang="en-GB" dirty="0"/>
          </a:p>
        </p:txBody>
      </p:sp>
      <p:sp>
        <p:nvSpPr>
          <p:cNvPr id="5" name="Content Placeholder 4"/>
          <p:cNvSpPr>
            <a:spLocks noGrp="1"/>
          </p:cNvSpPr>
          <p:nvPr>
            <p:ph idx="1"/>
          </p:nvPr>
        </p:nvSpPr>
        <p:spPr>
          <a:xfrm>
            <a:off x="457200" y="4880210"/>
            <a:ext cx="8229600" cy="1245954"/>
          </a:xfrm>
        </p:spPr>
        <p:txBody>
          <a:bodyPr>
            <a:normAutofit/>
          </a:bodyPr>
          <a:lstStyle/>
          <a:p>
            <a:r>
              <a:rPr lang="en-GB" dirty="0" smtClean="0"/>
              <a:t>Ask for the first number and read it in as a string</a:t>
            </a:r>
            <a:endParaRPr lang="en-GB" dirty="0"/>
          </a:p>
        </p:txBody>
      </p:sp>
      <p:pic>
        <p:nvPicPr>
          <p:cNvPr id="7" name="Picture 6"/>
          <p:cNvPicPr>
            <a:picLocks noChangeAspect="1"/>
          </p:cNvPicPr>
          <p:nvPr/>
        </p:nvPicPr>
        <p:blipFill>
          <a:blip r:embed="rId2"/>
          <a:stretch>
            <a:fillRect/>
          </a:stretch>
        </p:blipFill>
        <p:spPr>
          <a:xfrm>
            <a:off x="2051720" y="908720"/>
            <a:ext cx="6777923" cy="3705687"/>
          </a:xfrm>
          <a:prstGeom prst="rect">
            <a:avLst/>
          </a:prstGeom>
        </p:spPr>
      </p:pic>
      <p:sp>
        <p:nvSpPr>
          <p:cNvPr id="6" name="Rectangle 5"/>
          <p:cNvSpPr/>
          <p:nvPr/>
        </p:nvSpPr>
        <p:spPr>
          <a:xfrm>
            <a:off x="2200321" y="2157851"/>
            <a:ext cx="3451799" cy="238043"/>
          </a:xfrm>
          <a:prstGeom prst="rect">
            <a:avLst/>
          </a:prstGeom>
          <a:solidFill>
            <a:schemeClr val="accent6">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274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2290</TotalTime>
  <Words>3192</Words>
  <Application>Microsoft Office PowerPoint</Application>
  <PresentationFormat>On-screen Show (4:3)</PresentationFormat>
  <Paragraphs>438</Paragraphs>
  <Slides>49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Consolas</vt:lpstr>
      <vt:lpstr>Courier New</vt:lpstr>
      <vt:lpstr>Georgia</vt:lpstr>
      <vt:lpstr>Office Theme</vt:lpstr>
      <vt:lpstr>Making Decisions</vt:lpstr>
      <vt:lpstr>Overview</vt:lpstr>
      <vt:lpstr>The story so far</vt:lpstr>
      <vt:lpstr>Python in a nutshell</vt:lpstr>
      <vt:lpstr>Python programs</vt:lpstr>
      <vt:lpstr>Creating Python</vt:lpstr>
      <vt:lpstr>A Python Program</vt:lpstr>
      <vt:lpstr>Sums</vt:lpstr>
      <vt:lpstr>Sums</vt:lpstr>
      <vt:lpstr>Sums</vt:lpstr>
      <vt:lpstr>Sums</vt:lpstr>
      <vt:lpstr>Sums</vt:lpstr>
      <vt:lpstr>Sums</vt:lpstr>
      <vt:lpstr>A word about comments</vt:lpstr>
      <vt:lpstr>Writing Software</vt:lpstr>
      <vt:lpstr>Well Written Code</vt:lpstr>
      <vt:lpstr>Comments</vt:lpstr>
      <vt:lpstr>Creating a Comment</vt:lpstr>
      <vt:lpstr>Line Comments</vt:lpstr>
      <vt:lpstr>Stupid Comments</vt:lpstr>
      <vt:lpstr>Comments are cool</vt:lpstr>
      <vt:lpstr>Making Decisions</vt:lpstr>
      <vt:lpstr>Program Flow</vt:lpstr>
      <vt:lpstr>The Three Types of Flow</vt:lpstr>
      <vt:lpstr>Double Glazing Program </vt:lpstr>
      <vt:lpstr>What is Metadata?</vt:lpstr>
      <vt:lpstr>Where does Metadata come from?</vt:lpstr>
      <vt:lpstr>Getting Metadata</vt:lpstr>
      <vt:lpstr>Double Glazing Metadata</vt:lpstr>
      <vt:lpstr>Conditional Execution - if</vt:lpstr>
      <vt:lpstr>Conditional Statement</vt:lpstr>
      <vt:lpstr>Relational Operators</vt:lpstr>
      <vt:lpstr>Testing the height upper limit</vt:lpstr>
      <vt:lpstr>Missing off the else part</vt:lpstr>
      <vt:lpstr>Relational Operators</vt:lpstr>
      <vt:lpstr>== operator</vt:lpstr>
      <vt:lpstr>== operator and Floating Point</vt:lpstr>
      <vt:lpstr>== operator and strings</vt:lpstr>
      <vt:lpstr>The != operator</vt:lpstr>
      <vt:lpstr>The &lt; and &gt; operators</vt:lpstr>
      <vt:lpstr>The &lt;= and &gt;= operators</vt:lpstr>
      <vt:lpstr>The ! operator</vt:lpstr>
      <vt:lpstr>Combining Logical Operators</vt:lpstr>
      <vt:lpstr>Testing both height limits</vt:lpstr>
      <vt:lpstr>Inverting the Condition</vt:lpstr>
      <vt:lpstr>Creating Blocks</vt:lpstr>
      <vt:lpstr>Creating Blocks</vt:lpstr>
      <vt:lpstr>Indenting Pain</vt:lpstr>
      <vt:lpstr>What we are going to 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dc:creator>
  <cp:lastModifiedBy>Rob Miles</cp:lastModifiedBy>
  <cp:revision>41</cp:revision>
  <dcterms:created xsi:type="dcterms:W3CDTF">2009-09-28T14:57:27Z</dcterms:created>
  <dcterms:modified xsi:type="dcterms:W3CDTF">2013-11-05T08:41:44Z</dcterms:modified>
</cp:coreProperties>
</file>